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7" autoAdjust="0"/>
    <p:restoredTop sz="86385" autoAdjust="0"/>
  </p:normalViewPr>
  <p:slideViewPr>
    <p:cSldViewPr>
      <p:cViewPr varScale="1">
        <p:scale>
          <a:sx n="81" d="100"/>
          <a:sy n="81" d="100"/>
        </p:scale>
        <p:origin x="126" y="47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532" y="57657"/>
            <a:ext cx="1950085" cy="509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3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1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2670745"/>
            <a:ext cx="4032503" cy="41872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890139"/>
            <a:ext cx="1517903" cy="236893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604504" y="1673732"/>
            <a:ext cx="2825496" cy="282625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001000" y="0"/>
            <a:ext cx="1600200" cy="1143253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8647307" y="6142988"/>
            <a:ext cx="911090" cy="715011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0405714" y="9042"/>
            <a:ext cx="736407" cy="1184554"/>
          </a:xfrm>
          <a:prstGeom prst="rect">
            <a:avLst/>
          </a:prstGeom>
        </p:spPr>
      </p:pic>
      <p:sp>
        <p:nvSpPr>
          <p:cNvPr id="22" name="bg object 22"/>
          <p:cNvSpPr/>
          <p:nvPr/>
        </p:nvSpPr>
        <p:spPr>
          <a:xfrm>
            <a:off x="10433304" y="-38"/>
            <a:ext cx="685800" cy="1143635"/>
          </a:xfrm>
          <a:custGeom>
            <a:avLst/>
            <a:gdLst/>
            <a:ahLst/>
            <a:cxnLst/>
            <a:rect l="l" t="t" r="r" b="b"/>
            <a:pathLst>
              <a:path w="685800" h="1143635">
                <a:moveTo>
                  <a:pt x="685800" y="0"/>
                </a:moveTo>
                <a:lnTo>
                  <a:pt x="0" y="0"/>
                </a:lnTo>
                <a:lnTo>
                  <a:pt x="0" y="1143292"/>
                </a:lnTo>
                <a:lnTo>
                  <a:pt x="685800" y="1143292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30771" y="33019"/>
            <a:ext cx="8265706" cy="57480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1" i="0" u="sng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425" y="2298827"/>
            <a:ext cx="10153650" cy="34563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5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jgoode@luc.edu" TargetMode="External"/><Relationship Id="rId7" Type="http://schemas.openxmlformats.org/officeDocument/2006/relationships/hyperlink" Target="http://www.luc.edu/socialwork/student-support/licensure/illinois-licensure-lsw" TargetMode="External"/><Relationship Id="rId2" Type="http://schemas.openxmlformats.org/officeDocument/2006/relationships/hyperlink" Target="mailto:varreola@luc.edu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greenberg2@luc.edu" TargetMode="External"/><Relationship Id="rId5" Type="http://schemas.openxmlformats.org/officeDocument/2006/relationships/hyperlink" Target="mailto:ssw-licensure@luc.edu" TargetMode="External"/><Relationship Id="rId4" Type="http://schemas.openxmlformats.org/officeDocument/2006/relationships/hyperlink" Target="mailto:rtekeste@luc.edu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ssw-licensure@luc.edu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mailto:ssw-licensure@luc.edu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676400"/>
            <a:ext cx="10515600" cy="2885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83690">
              <a:lnSpc>
                <a:spcPct val="100099"/>
              </a:lnSpc>
              <a:spcBef>
                <a:spcPts val="100"/>
              </a:spcBef>
            </a:pPr>
            <a:r>
              <a:rPr sz="7200" b="0" u="none" spc="75" dirty="0">
                <a:latin typeface="Trebuchet MS"/>
                <a:cs typeface="Trebuchet MS"/>
              </a:rPr>
              <a:t>ILLINOIS</a:t>
            </a:r>
            <a:r>
              <a:rPr sz="7200" b="0" u="none" spc="-430" dirty="0">
                <a:latin typeface="Trebuchet MS"/>
                <a:cs typeface="Trebuchet MS"/>
              </a:rPr>
              <a:t> </a:t>
            </a:r>
            <a:r>
              <a:rPr sz="7200" b="0" u="none" spc="150" dirty="0">
                <a:latin typeface="Trebuchet MS"/>
                <a:cs typeface="Trebuchet MS"/>
              </a:rPr>
              <a:t>LSW </a:t>
            </a:r>
            <a:r>
              <a:rPr sz="7200" b="0" u="none" spc="370" dirty="0">
                <a:latin typeface="Trebuchet MS"/>
                <a:cs typeface="Trebuchet MS"/>
              </a:rPr>
              <a:t>APPLICATION</a:t>
            </a:r>
            <a:endParaRPr sz="7200" dirty="0">
              <a:latin typeface="Trebuchet MS"/>
              <a:cs typeface="Trebuchet MS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600" u="none" spc="600" dirty="0">
                <a:latin typeface="+mj-lt"/>
              </a:rPr>
              <a:t>INSTRUCTIONS AND INFORMATION</a:t>
            </a:r>
            <a:endParaRPr sz="3600" spc="600" dirty="0">
              <a:latin typeface="+mj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8800" y="349060"/>
            <a:ext cx="8265706" cy="544765"/>
          </a:xfrm>
          <a:prstGeom prst="rect">
            <a:avLst/>
          </a:prstGeom>
        </p:spPr>
        <p:txBody>
          <a:bodyPr vert="horz" wrap="square" lIns="0" tIns="59436" rIns="0" bIns="0" rtlCol="0">
            <a:spAutoFit/>
          </a:bodyPr>
          <a:lstStyle/>
          <a:p>
            <a:pPr marL="27940" algn="ctr">
              <a:lnSpc>
                <a:spcPct val="100000"/>
              </a:lnSpc>
              <a:spcBef>
                <a:spcPts val="120"/>
              </a:spcBef>
            </a:pPr>
            <a:r>
              <a:rPr u="none" spc="-70" dirty="0"/>
              <a:t>LUC</a:t>
            </a:r>
            <a:r>
              <a:rPr u="none" spc="-40" dirty="0"/>
              <a:t> </a:t>
            </a:r>
            <a:r>
              <a:rPr u="none" dirty="0"/>
              <a:t>Contact</a:t>
            </a:r>
            <a:r>
              <a:rPr u="none" spc="114" dirty="0"/>
              <a:t> </a:t>
            </a:r>
            <a:r>
              <a:rPr u="none" spc="-160" dirty="0"/>
              <a:t>Information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790213" y="995235"/>
            <a:ext cx="10342880" cy="554418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360045" algn="l"/>
              </a:tabLst>
            </a:pPr>
            <a:r>
              <a:rPr sz="1700" spc="1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70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200" b="1" spc="-60" dirty="0">
                <a:latin typeface="Tahoma"/>
                <a:cs typeface="Tahoma"/>
              </a:rPr>
              <a:t>Questions</a:t>
            </a:r>
            <a:r>
              <a:rPr sz="2200" b="1" spc="-225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about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55" dirty="0">
                <a:latin typeface="Tahoma"/>
                <a:cs typeface="Tahoma"/>
              </a:rPr>
              <a:t>your</a:t>
            </a:r>
            <a:r>
              <a:rPr sz="2200" b="1" spc="-8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degree </a:t>
            </a:r>
            <a:r>
              <a:rPr sz="2200" b="1" spc="-40" dirty="0">
                <a:latin typeface="Tahoma"/>
                <a:cs typeface="Tahoma"/>
              </a:rPr>
              <a:t>conferral?</a:t>
            </a:r>
            <a:r>
              <a:rPr sz="2200" b="1" spc="-200" dirty="0">
                <a:latin typeface="Tahoma"/>
                <a:cs typeface="Tahoma"/>
              </a:rPr>
              <a:t> </a:t>
            </a:r>
            <a:r>
              <a:rPr sz="2200" b="1" dirty="0">
                <a:latin typeface="Tahoma"/>
                <a:cs typeface="Tahoma"/>
              </a:rPr>
              <a:t>Contact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55" dirty="0">
                <a:latin typeface="Tahoma"/>
                <a:cs typeface="Tahoma"/>
              </a:rPr>
              <a:t>your</a:t>
            </a:r>
            <a:r>
              <a:rPr sz="2200" b="1" spc="-80" dirty="0">
                <a:latin typeface="Tahoma"/>
                <a:cs typeface="Tahoma"/>
              </a:rPr>
              <a:t> </a:t>
            </a:r>
            <a:r>
              <a:rPr sz="2200" b="1" spc="90" dirty="0">
                <a:latin typeface="Tahoma"/>
                <a:cs typeface="Tahoma"/>
              </a:rPr>
              <a:t>academic</a:t>
            </a:r>
            <a:r>
              <a:rPr sz="2200" b="1" spc="65" dirty="0">
                <a:latin typeface="Tahoma"/>
                <a:cs typeface="Tahoma"/>
              </a:rPr>
              <a:t> </a:t>
            </a:r>
            <a:r>
              <a:rPr sz="2200" b="1" spc="-10" dirty="0">
                <a:latin typeface="Tahoma"/>
                <a:cs typeface="Tahoma"/>
              </a:rPr>
              <a:t>advisor:</a:t>
            </a:r>
            <a:endParaRPr sz="22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 b="1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tabLst>
                <a:tab pos="753745" algn="l"/>
              </a:tabLst>
            </a:pPr>
            <a:r>
              <a:rPr sz="1350" b="1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700" b="1" spc="-75" dirty="0">
                <a:solidFill>
                  <a:srgbClr val="333333"/>
                </a:solidFill>
                <a:latin typeface="Tahoma"/>
                <a:cs typeface="Tahoma"/>
              </a:rPr>
              <a:t>Assistant</a:t>
            </a:r>
            <a:r>
              <a:rPr sz="1700" b="1" spc="-229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700" b="1" spc="-65" dirty="0">
                <a:solidFill>
                  <a:srgbClr val="333333"/>
                </a:solidFill>
                <a:latin typeface="Tahoma"/>
                <a:cs typeface="Tahoma"/>
              </a:rPr>
              <a:t>Director</a:t>
            </a:r>
            <a:r>
              <a:rPr sz="1700" b="1" spc="-120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700" b="1" dirty="0">
                <a:solidFill>
                  <a:srgbClr val="333333"/>
                </a:solidFill>
                <a:latin typeface="Tahoma"/>
                <a:cs typeface="Tahoma"/>
              </a:rPr>
              <a:t>of</a:t>
            </a:r>
            <a:r>
              <a:rPr sz="1700" b="1" spc="55" dirty="0">
                <a:solidFill>
                  <a:srgbClr val="333333"/>
                </a:solidFill>
                <a:latin typeface="Tahoma"/>
                <a:cs typeface="Tahoma"/>
              </a:rPr>
              <a:t> </a:t>
            </a:r>
            <a:r>
              <a:rPr sz="1700" b="1" spc="85" dirty="0">
                <a:latin typeface="Tahoma"/>
                <a:cs typeface="Tahoma"/>
              </a:rPr>
              <a:t>Academic</a:t>
            </a:r>
            <a:r>
              <a:rPr sz="1700" b="1" spc="-229" dirty="0">
                <a:latin typeface="Tahoma"/>
                <a:cs typeface="Tahoma"/>
              </a:rPr>
              <a:t> </a:t>
            </a:r>
            <a:r>
              <a:rPr sz="1700" b="1" spc="-10" dirty="0">
                <a:solidFill>
                  <a:srgbClr val="333333"/>
                </a:solidFill>
                <a:latin typeface="Tahoma"/>
                <a:cs typeface="Tahoma"/>
              </a:rPr>
              <a:t>Advising</a:t>
            </a:r>
            <a:endParaRPr sz="1700" b="1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  <a:tabLst>
                <a:tab pos="753745" algn="l"/>
              </a:tabLst>
            </a:pPr>
            <a:r>
              <a:rPr sz="1350" b="1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700" b="1" dirty="0">
                <a:latin typeface="Tahoma"/>
                <a:cs typeface="Tahoma"/>
              </a:rPr>
              <a:t>Verónica</a:t>
            </a:r>
            <a:r>
              <a:rPr sz="1700" b="1" spc="-50" dirty="0">
                <a:latin typeface="Tahoma"/>
                <a:cs typeface="Tahoma"/>
              </a:rPr>
              <a:t> </a:t>
            </a:r>
            <a:r>
              <a:rPr sz="1700" b="1" spc="-25" dirty="0">
                <a:latin typeface="Tahoma"/>
                <a:cs typeface="Tahoma"/>
              </a:rPr>
              <a:t>Arreola,</a:t>
            </a:r>
            <a:r>
              <a:rPr sz="1700" b="1" spc="-40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  <a:hlinkClick r:id="rId2"/>
              </a:rPr>
              <a:t>varreola@luc.edu</a:t>
            </a:r>
            <a:endParaRPr sz="1700" b="1" dirty="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1200" b="1" spc="12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b="1" spc="40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500" b="1" spc="55" dirty="0">
                <a:latin typeface="Tahoma"/>
                <a:cs typeface="Tahoma"/>
              </a:rPr>
              <a:t>Advanced</a:t>
            </a:r>
            <a:r>
              <a:rPr sz="1500" b="1" spc="-114" dirty="0">
                <a:latin typeface="Tahoma"/>
                <a:cs typeface="Tahoma"/>
              </a:rPr>
              <a:t> </a:t>
            </a:r>
            <a:r>
              <a:rPr sz="1500" b="1" spc="-45" dirty="0">
                <a:latin typeface="Tahoma"/>
                <a:cs typeface="Tahoma"/>
              </a:rPr>
              <a:t>Standing</a:t>
            </a:r>
            <a:r>
              <a:rPr sz="1500" b="1" spc="-114" dirty="0">
                <a:latin typeface="Tahoma"/>
                <a:cs typeface="Tahoma"/>
              </a:rPr>
              <a:t> </a:t>
            </a:r>
            <a:r>
              <a:rPr sz="1500" b="1" dirty="0">
                <a:latin typeface="Tahoma"/>
                <a:cs typeface="Tahoma"/>
              </a:rPr>
              <a:t>and</a:t>
            </a:r>
            <a:r>
              <a:rPr sz="1500" b="1" spc="-4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Online</a:t>
            </a:r>
            <a:r>
              <a:rPr sz="1500" b="1" spc="-85" dirty="0">
                <a:latin typeface="Tahoma"/>
                <a:cs typeface="Tahoma"/>
              </a:rPr>
              <a:t> </a:t>
            </a:r>
            <a:r>
              <a:rPr sz="1500" b="1" spc="-55" dirty="0">
                <a:latin typeface="Tahoma"/>
                <a:cs typeface="Tahoma"/>
              </a:rPr>
              <a:t>Bilingual</a:t>
            </a:r>
            <a:r>
              <a:rPr sz="1500" b="1" spc="-50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students</a:t>
            </a:r>
            <a:endParaRPr sz="1500" b="1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753745" algn="l"/>
              </a:tabLst>
            </a:pPr>
            <a:r>
              <a:rPr sz="1350" b="1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700" b="1" spc="85" dirty="0">
                <a:latin typeface="Tahoma"/>
                <a:cs typeface="Tahoma"/>
              </a:rPr>
              <a:t>Academic</a:t>
            </a:r>
            <a:r>
              <a:rPr sz="1700" b="1" spc="-160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</a:rPr>
              <a:t>Advisor</a:t>
            </a:r>
            <a:endParaRPr sz="1700" b="1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  <a:tabLst>
                <a:tab pos="753745" algn="l"/>
              </a:tabLst>
            </a:pPr>
            <a:r>
              <a:rPr sz="1350" b="1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700" b="1" spc="-10" dirty="0">
                <a:latin typeface="Tahoma"/>
                <a:cs typeface="Tahoma"/>
              </a:rPr>
              <a:t>Jodi</a:t>
            </a:r>
            <a:r>
              <a:rPr sz="1700" b="1" spc="20" dirty="0">
                <a:latin typeface="Tahoma"/>
                <a:cs typeface="Tahoma"/>
              </a:rPr>
              <a:t> </a:t>
            </a:r>
            <a:r>
              <a:rPr sz="1700" b="1" dirty="0">
                <a:latin typeface="Tahoma"/>
                <a:cs typeface="Tahoma"/>
              </a:rPr>
              <a:t>Goode,</a:t>
            </a:r>
            <a:r>
              <a:rPr sz="1700" b="1" spc="125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  <a:hlinkClick r:id="rId3"/>
              </a:rPr>
              <a:t>jgoode@luc.edu</a:t>
            </a:r>
            <a:endParaRPr sz="1700" b="1" dirty="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1200" b="1" spc="12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b="1" spc="340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500" b="1" spc="-60" dirty="0">
                <a:latin typeface="Tahoma"/>
                <a:cs typeface="Tahoma"/>
              </a:rPr>
              <a:t>5-</a:t>
            </a:r>
            <a:r>
              <a:rPr sz="1500" b="1" dirty="0">
                <a:latin typeface="Tahoma"/>
                <a:cs typeface="Tahoma"/>
              </a:rPr>
              <a:t>year</a:t>
            </a:r>
            <a:r>
              <a:rPr sz="1500" b="1" spc="-60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MSW</a:t>
            </a:r>
            <a:r>
              <a:rPr sz="1500" b="1" spc="-65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students</a:t>
            </a:r>
            <a:endParaRPr sz="1500" b="1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595"/>
              </a:spcBef>
              <a:tabLst>
                <a:tab pos="753745" algn="l"/>
              </a:tabLst>
            </a:pPr>
            <a:r>
              <a:rPr sz="1350" b="1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700" b="1" spc="85" dirty="0">
                <a:latin typeface="Tahoma"/>
                <a:cs typeface="Tahoma"/>
              </a:rPr>
              <a:t>Academic</a:t>
            </a:r>
            <a:r>
              <a:rPr sz="1700" b="1" spc="-160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</a:rPr>
              <a:t>Advisor</a:t>
            </a:r>
            <a:endParaRPr sz="1700" b="1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630"/>
              </a:spcBef>
              <a:tabLst>
                <a:tab pos="753745" algn="l"/>
              </a:tabLst>
            </a:pPr>
            <a:r>
              <a:rPr sz="1350" b="1" spc="7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3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1700" b="1" spc="-150" dirty="0">
                <a:latin typeface="Tahoma"/>
                <a:cs typeface="Tahoma"/>
              </a:rPr>
              <a:t>Ruth</a:t>
            </a:r>
            <a:r>
              <a:rPr sz="1700" b="1" spc="15" dirty="0">
                <a:latin typeface="Tahoma"/>
                <a:cs typeface="Tahoma"/>
              </a:rPr>
              <a:t> </a:t>
            </a:r>
            <a:r>
              <a:rPr sz="1700" b="1" spc="-75" dirty="0">
                <a:latin typeface="Tahoma"/>
                <a:cs typeface="Tahoma"/>
              </a:rPr>
              <a:t>Tekeste,</a:t>
            </a:r>
            <a:r>
              <a:rPr sz="1700" b="1" spc="-10" dirty="0">
                <a:latin typeface="Tahoma"/>
                <a:cs typeface="Tahoma"/>
              </a:rPr>
              <a:t> </a:t>
            </a:r>
            <a:r>
              <a:rPr sz="1700" b="1" spc="-10" dirty="0">
                <a:latin typeface="Tahoma"/>
                <a:cs typeface="Tahoma"/>
                <a:hlinkClick r:id="rId4"/>
              </a:rPr>
              <a:t>rtekeste@luc.edu</a:t>
            </a:r>
            <a:endParaRPr sz="1700" b="1" dirty="0">
              <a:latin typeface="Tahoma"/>
              <a:cs typeface="Tahoma"/>
            </a:endParaRPr>
          </a:p>
          <a:p>
            <a:pPr marL="927100">
              <a:lnSpc>
                <a:spcPct val="100000"/>
              </a:lnSpc>
              <a:spcBef>
                <a:spcPts val="610"/>
              </a:spcBef>
            </a:pPr>
            <a:r>
              <a:rPr sz="1200" b="1" spc="12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200" b="1" spc="42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1500" b="1" spc="-85" dirty="0">
                <a:latin typeface="Tahoma"/>
                <a:cs typeface="Tahoma"/>
              </a:rPr>
              <a:t>Full-time/Part-Time</a:t>
            </a:r>
            <a:r>
              <a:rPr sz="1500" b="1" spc="-160" dirty="0">
                <a:latin typeface="Tahoma"/>
                <a:cs typeface="Tahoma"/>
              </a:rPr>
              <a:t> </a:t>
            </a:r>
            <a:r>
              <a:rPr sz="1500" b="1" spc="-120" dirty="0">
                <a:latin typeface="Tahoma"/>
                <a:cs typeface="Tahoma"/>
              </a:rPr>
              <a:t>MSW</a:t>
            </a:r>
            <a:r>
              <a:rPr sz="1500" b="1" spc="-25" dirty="0">
                <a:latin typeface="Tahoma"/>
                <a:cs typeface="Tahoma"/>
              </a:rPr>
              <a:t> </a:t>
            </a:r>
            <a:r>
              <a:rPr sz="1500" b="1" spc="-10" dirty="0">
                <a:latin typeface="Tahoma"/>
                <a:cs typeface="Tahoma"/>
              </a:rPr>
              <a:t>students</a:t>
            </a:r>
            <a:endParaRPr sz="15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800" b="1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500" b="1" dirty="0">
              <a:latin typeface="Tahoma"/>
              <a:cs typeface="Tahoma"/>
            </a:endParaRPr>
          </a:p>
          <a:p>
            <a:pPr marL="415290" marR="5080" indent="-347980">
              <a:lnSpc>
                <a:spcPct val="78100"/>
              </a:lnSpc>
              <a:tabLst>
                <a:tab pos="414655" algn="l"/>
              </a:tabLst>
            </a:pPr>
            <a:r>
              <a:rPr sz="1550" b="1" spc="1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000" b="1" spc="-55" dirty="0">
                <a:latin typeface="Tahoma"/>
                <a:cs typeface="Tahoma"/>
              </a:rPr>
              <a:t>Questions</a:t>
            </a:r>
            <a:r>
              <a:rPr sz="2000" b="1" spc="-16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about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licensure</a:t>
            </a:r>
            <a:r>
              <a:rPr sz="2000" b="1" spc="-145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or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your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Certificate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of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Education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form?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Contact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Tiffaney </a:t>
            </a:r>
            <a:r>
              <a:rPr sz="2000" b="1" spc="-35" dirty="0">
                <a:latin typeface="Tahoma"/>
                <a:cs typeface="Tahoma"/>
              </a:rPr>
              <a:t>Young</a:t>
            </a:r>
            <a:r>
              <a:rPr sz="2000" b="1" spc="-12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at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140" dirty="0">
                <a:latin typeface="Tahoma"/>
                <a:cs typeface="Tahoma"/>
                <a:hlinkClick r:id="rId5"/>
              </a:rPr>
              <a:t>ssw-</a:t>
            </a:r>
            <a:r>
              <a:rPr sz="2000" b="1" spc="-10" dirty="0">
                <a:latin typeface="Tahoma"/>
                <a:cs typeface="Tahoma"/>
                <a:hlinkClick r:id="rId5"/>
              </a:rPr>
              <a:t>licensure@luc.edu</a:t>
            </a:r>
            <a:endParaRPr sz="2000" b="1" dirty="0">
              <a:latin typeface="Tahoma"/>
              <a:cs typeface="Tahoma"/>
            </a:endParaRPr>
          </a:p>
          <a:p>
            <a:pPr marL="67310">
              <a:lnSpc>
                <a:spcPct val="100000"/>
              </a:lnSpc>
              <a:spcBef>
                <a:spcPts val="555"/>
              </a:spcBef>
              <a:tabLst>
                <a:tab pos="414655" algn="l"/>
              </a:tabLst>
            </a:pPr>
            <a:r>
              <a:rPr sz="1550" b="1" spc="1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000" b="1" spc="-55" dirty="0">
                <a:latin typeface="Tahoma"/>
                <a:cs typeface="Tahoma"/>
              </a:rPr>
              <a:t>Questions</a:t>
            </a:r>
            <a:r>
              <a:rPr sz="2000" b="1" spc="-18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about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your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spc="-160" dirty="0">
                <a:latin typeface="Tahoma"/>
                <a:cs typeface="Tahoma"/>
              </a:rPr>
              <a:t>PEL?</a:t>
            </a:r>
            <a:r>
              <a:rPr sz="2000" b="1" spc="-1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Contact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Amy</a:t>
            </a:r>
            <a:r>
              <a:rPr sz="2000" b="1" spc="-11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Greenberg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at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u="sng" spc="-10" dirty="0">
                <a:solidFill>
                  <a:srgbClr val="57C1B9"/>
                </a:solidFill>
                <a:uFill>
                  <a:solidFill>
                    <a:srgbClr val="57C1B9"/>
                  </a:solidFill>
                </a:uFill>
                <a:latin typeface="Tahoma"/>
                <a:cs typeface="Tahoma"/>
                <a:hlinkClick r:id="rId6"/>
              </a:rPr>
              <a:t>agreenberg2@luc.edu</a:t>
            </a:r>
            <a:endParaRPr sz="2000" b="1" dirty="0">
              <a:latin typeface="Tahoma"/>
              <a:cs typeface="Tahoma"/>
            </a:endParaRPr>
          </a:p>
          <a:p>
            <a:pPr marL="415290" marR="46990" indent="-347980">
              <a:lnSpc>
                <a:spcPct val="78100"/>
              </a:lnSpc>
              <a:spcBef>
                <a:spcPts val="1085"/>
              </a:spcBef>
              <a:tabLst>
                <a:tab pos="414655" algn="l"/>
              </a:tabLst>
            </a:pPr>
            <a:r>
              <a:rPr sz="1550" b="1" spc="11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50" b="1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000" b="1" spc="-130" dirty="0">
                <a:latin typeface="Tahoma"/>
                <a:cs typeface="Tahoma"/>
              </a:rPr>
              <a:t>Visit:</a:t>
            </a:r>
            <a:r>
              <a:rPr sz="2000" b="1" spc="280" dirty="0">
                <a:latin typeface="Tahoma"/>
                <a:cs typeface="Tahoma"/>
              </a:rPr>
              <a:t> </a:t>
            </a:r>
            <a:r>
              <a:rPr sz="2000" b="1" u="sng" spc="-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www.luc.edu/socialwork/student-</a:t>
            </a:r>
            <a:r>
              <a:rPr sz="2000" b="1" u="sng" spc="-95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support/licensure/illinois-</a:t>
            </a:r>
            <a:r>
              <a:rPr sz="2000" b="1" u="sng" spc="-6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licensure-</a:t>
            </a:r>
            <a:r>
              <a:rPr sz="2000" b="1" u="sng" spc="-180" dirty="0">
                <a:uFill>
                  <a:solidFill>
                    <a:srgbClr val="000000"/>
                  </a:solidFill>
                </a:uFill>
                <a:latin typeface="Tahoma"/>
                <a:cs typeface="Tahoma"/>
                <a:hlinkClick r:id="rId7"/>
              </a:rPr>
              <a:t>lsw</a:t>
            </a:r>
            <a:r>
              <a:rPr sz="2000" b="1" spc="85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for more</a:t>
            </a:r>
            <a:r>
              <a:rPr sz="2000" b="1" spc="-110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information</a:t>
            </a:r>
            <a:endParaRPr sz="2000" b="1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0772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u="none" spc="-395" dirty="0"/>
              <a:t>LSW</a:t>
            </a:r>
            <a:r>
              <a:rPr u="none" spc="40" dirty="0"/>
              <a:t> </a:t>
            </a:r>
            <a:r>
              <a:rPr u="none" spc="-40" dirty="0"/>
              <a:t>Required</a:t>
            </a:r>
            <a:r>
              <a:rPr u="none" spc="-185" dirty="0"/>
              <a:t> </a:t>
            </a:r>
            <a:r>
              <a:rPr u="none" spc="-60" dirty="0"/>
              <a:t>Materials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01751" y="1064285"/>
            <a:ext cx="9929495" cy="46596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16255">
              <a:lnSpc>
                <a:spcPct val="141200"/>
              </a:lnSpc>
              <a:spcBef>
                <a:spcPts val="95"/>
              </a:spcBef>
            </a:pPr>
            <a:r>
              <a:rPr sz="2000" b="1" spc="-125" dirty="0">
                <a:latin typeface="Tahoma"/>
                <a:cs typeface="Tahoma"/>
              </a:rPr>
              <a:t>The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254" dirty="0">
                <a:latin typeface="Tahoma"/>
                <a:cs typeface="Tahoma"/>
              </a:rPr>
              <a:t>LSW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only</a:t>
            </a:r>
            <a:r>
              <a:rPr sz="2000" b="1" spc="-9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requires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you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to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40" dirty="0">
                <a:latin typeface="Tahoma"/>
                <a:cs typeface="Tahoma"/>
              </a:rPr>
              <a:t>fill</a:t>
            </a:r>
            <a:r>
              <a:rPr sz="2000" b="1" spc="-135" dirty="0">
                <a:latin typeface="Tahoma"/>
                <a:cs typeface="Tahoma"/>
              </a:rPr>
              <a:t> </a:t>
            </a:r>
            <a:r>
              <a:rPr sz="2000" b="1" spc="-85" dirty="0">
                <a:latin typeface="Tahoma"/>
                <a:cs typeface="Tahoma"/>
              </a:rPr>
              <a:t>out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60" dirty="0">
                <a:latin typeface="Tahoma"/>
                <a:cs typeface="Tahoma"/>
              </a:rPr>
              <a:t>3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120" dirty="0">
                <a:latin typeface="Tahoma"/>
                <a:cs typeface="Tahoma"/>
              </a:rPr>
              <a:t>forms</a:t>
            </a:r>
            <a:r>
              <a:rPr sz="2000" b="1" spc="-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and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05" dirty="0">
                <a:latin typeface="Tahoma"/>
                <a:cs typeface="Tahoma"/>
              </a:rPr>
              <a:t>submit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130" dirty="0">
                <a:latin typeface="Tahoma"/>
                <a:cs typeface="Tahoma"/>
              </a:rPr>
              <a:t>a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50" dirty="0">
                <a:latin typeface="Tahoma"/>
                <a:cs typeface="Tahoma"/>
              </a:rPr>
              <a:t>$50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application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fee. </a:t>
            </a:r>
            <a:r>
              <a:rPr sz="2000" b="1" spc="-125" dirty="0">
                <a:latin typeface="Tahoma"/>
                <a:cs typeface="Tahoma"/>
              </a:rPr>
              <a:t>The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25" dirty="0">
                <a:latin typeface="Tahoma"/>
                <a:cs typeface="Tahoma"/>
              </a:rPr>
              <a:t>forms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are: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322580" indent="-310515">
              <a:lnSpc>
                <a:spcPct val="100000"/>
              </a:lnSpc>
              <a:spcBef>
                <a:spcPts val="1555"/>
              </a:spcBef>
              <a:buAutoNum type="arabicParenR"/>
              <a:tabLst>
                <a:tab pos="323215" algn="l"/>
              </a:tabLst>
            </a:pPr>
            <a:r>
              <a:rPr sz="2000" b="1" spc="-10" dirty="0">
                <a:latin typeface="Tahoma"/>
                <a:cs typeface="Tahoma"/>
              </a:rPr>
              <a:t>Application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130" dirty="0">
                <a:latin typeface="Tahoma"/>
                <a:cs typeface="Tahoma"/>
              </a:rPr>
              <a:t>for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Licensure.</a:t>
            </a:r>
            <a:endParaRPr sz="20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990"/>
              </a:spcBef>
            </a:pPr>
            <a:r>
              <a:rPr sz="1550" spc="1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50" spc="345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2000" b="1" spc="-160" dirty="0">
                <a:latin typeface="Tahoma"/>
                <a:cs typeface="Tahoma"/>
              </a:rPr>
              <a:t>4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pages,</a:t>
            </a:r>
            <a:r>
              <a:rPr sz="2000" b="1" spc="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complete</a:t>
            </a:r>
            <a:r>
              <a:rPr sz="2000" b="1" spc="-7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on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your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own.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322580" indent="-310515">
              <a:lnSpc>
                <a:spcPct val="100000"/>
              </a:lnSpc>
              <a:spcBef>
                <a:spcPts val="1555"/>
              </a:spcBef>
              <a:buAutoNum type="arabicParenR" startAt="2"/>
              <a:tabLst>
                <a:tab pos="323215" algn="l"/>
              </a:tabLst>
            </a:pPr>
            <a:r>
              <a:rPr sz="2000" b="1" spc="-75" dirty="0">
                <a:latin typeface="Tahoma"/>
                <a:cs typeface="Tahoma"/>
              </a:rPr>
              <a:t>Health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50" dirty="0">
                <a:latin typeface="Tahoma"/>
                <a:cs typeface="Tahoma"/>
              </a:rPr>
              <a:t>Care</a:t>
            </a:r>
            <a:r>
              <a:rPr sz="2000" b="1" spc="35" dirty="0">
                <a:latin typeface="Tahoma"/>
                <a:cs typeface="Tahoma"/>
              </a:rPr>
              <a:t> </a:t>
            </a:r>
            <a:r>
              <a:rPr sz="2000" b="1" spc="-114" dirty="0">
                <a:latin typeface="Tahoma"/>
                <a:cs typeface="Tahoma"/>
              </a:rPr>
              <a:t>Workers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Charged</a:t>
            </a:r>
            <a:r>
              <a:rPr sz="2000" b="1" spc="-5" dirty="0">
                <a:latin typeface="Tahoma"/>
                <a:cs typeface="Tahoma"/>
              </a:rPr>
              <a:t> </a:t>
            </a:r>
            <a:r>
              <a:rPr sz="2000" b="1" spc="-170" dirty="0">
                <a:latin typeface="Tahoma"/>
                <a:cs typeface="Tahoma"/>
              </a:rPr>
              <a:t>with</a:t>
            </a:r>
            <a:r>
              <a:rPr sz="2000" b="1" spc="45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or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Convicted</a:t>
            </a:r>
            <a:r>
              <a:rPr sz="2000" b="1" spc="-15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of</a:t>
            </a:r>
            <a:r>
              <a:rPr sz="2000" b="1" spc="4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Criminal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Acts</a:t>
            </a:r>
            <a:r>
              <a:rPr sz="2000" b="1" spc="5" dirty="0">
                <a:latin typeface="Tahoma"/>
                <a:cs typeface="Tahoma"/>
              </a:rPr>
              <a:t> </a:t>
            </a:r>
            <a:r>
              <a:rPr sz="2000" b="1" spc="120" dirty="0">
                <a:latin typeface="Tahoma"/>
                <a:cs typeface="Tahoma"/>
              </a:rPr>
              <a:t>(CCA</a:t>
            </a:r>
            <a:r>
              <a:rPr sz="2000" b="1" spc="-10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form)</a:t>
            </a:r>
            <a:endParaRPr sz="2000" dirty="0">
              <a:latin typeface="Tahoma"/>
              <a:cs typeface="Tahoma"/>
            </a:endParaRPr>
          </a:p>
          <a:p>
            <a:pPr marL="469900">
              <a:lnSpc>
                <a:spcPct val="100000"/>
              </a:lnSpc>
              <a:spcBef>
                <a:spcPts val="985"/>
              </a:spcBef>
            </a:pPr>
            <a:r>
              <a:rPr sz="1550" spc="160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550" spc="409" dirty="0">
                <a:solidFill>
                  <a:srgbClr val="89D0D5"/>
                </a:solidFill>
                <a:latin typeface="Lucida Sans Unicode"/>
                <a:cs typeface="Lucida Sans Unicode"/>
              </a:rPr>
              <a:t> </a:t>
            </a:r>
            <a:r>
              <a:rPr sz="2000" b="1" spc="-160" dirty="0">
                <a:latin typeface="Tahoma"/>
                <a:cs typeface="Tahoma"/>
              </a:rPr>
              <a:t>1</a:t>
            </a:r>
            <a:r>
              <a:rPr sz="2000" b="1" spc="-1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page,</a:t>
            </a:r>
            <a:r>
              <a:rPr sz="2000" b="1" spc="13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complete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on</a:t>
            </a:r>
            <a:r>
              <a:rPr sz="2000" b="1" spc="-25" dirty="0">
                <a:latin typeface="Tahoma"/>
                <a:cs typeface="Tahoma"/>
              </a:rPr>
              <a:t> </a:t>
            </a:r>
            <a:r>
              <a:rPr sz="2000" b="1" spc="-65" dirty="0">
                <a:latin typeface="Tahoma"/>
                <a:cs typeface="Tahoma"/>
              </a:rPr>
              <a:t>your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own.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400" dirty="0">
              <a:latin typeface="Tahoma"/>
              <a:cs typeface="Tahoma"/>
            </a:endParaRPr>
          </a:p>
          <a:p>
            <a:pPr marL="322580" indent="-310515">
              <a:lnSpc>
                <a:spcPct val="100000"/>
              </a:lnSpc>
              <a:spcBef>
                <a:spcPts val="1485"/>
              </a:spcBef>
              <a:buAutoNum type="arabicParenR" startAt="3"/>
              <a:tabLst>
                <a:tab pos="323215" algn="l"/>
              </a:tabLst>
            </a:pPr>
            <a:r>
              <a:rPr sz="2000" b="1" spc="-55" dirty="0">
                <a:latin typeface="Tahoma"/>
                <a:cs typeface="Tahoma"/>
              </a:rPr>
              <a:t>Certification</a:t>
            </a:r>
            <a:r>
              <a:rPr sz="2000" b="1" spc="-140" dirty="0">
                <a:latin typeface="Tahoma"/>
                <a:cs typeface="Tahoma"/>
              </a:rPr>
              <a:t> </a:t>
            </a:r>
            <a:r>
              <a:rPr sz="2000" b="1" spc="-90" dirty="0">
                <a:latin typeface="Tahoma"/>
                <a:cs typeface="Tahoma"/>
              </a:rPr>
              <a:t>of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Education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135" dirty="0">
                <a:latin typeface="Tahoma"/>
                <a:cs typeface="Tahoma"/>
              </a:rPr>
              <a:t>(ED)</a:t>
            </a:r>
            <a:r>
              <a:rPr sz="2000" b="1" spc="-125" dirty="0">
                <a:latin typeface="Tahoma"/>
                <a:cs typeface="Tahoma"/>
              </a:rPr>
              <a:t> </a:t>
            </a:r>
            <a:r>
              <a:rPr sz="2000" b="1" spc="-110" dirty="0">
                <a:latin typeface="Tahoma"/>
                <a:cs typeface="Tahoma"/>
              </a:rPr>
              <a:t>Form.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125" dirty="0">
                <a:latin typeface="Tahoma"/>
                <a:cs typeface="Tahoma"/>
              </a:rPr>
              <a:t>The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Loyola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School</a:t>
            </a:r>
            <a:r>
              <a:rPr sz="2000" b="1" spc="-20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of</a:t>
            </a:r>
            <a:r>
              <a:rPr sz="2000" b="1" dirty="0">
                <a:latin typeface="Tahoma"/>
                <a:cs typeface="Tahoma"/>
              </a:rPr>
              <a:t> </a:t>
            </a:r>
            <a:r>
              <a:rPr sz="2000" b="1" spc="-20" dirty="0">
                <a:latin typeface="Tahoma"/>
                <a:cs typeface="Tahoma"/>
              </a:rPr>
              <a:t>Social</a:t>
            </a:r>
            <a:r>
              <a:rPr sz="2000" b="1" spc="-130" dirty="0">
                <a:latin typeface="Tahoma"/>
                <a:cs typeface="Tahoma"/>
              </a:rPr>
              <a:t> </a:t>
            </a:r>
            <a:r>
              <a:rPr sz="2000" b="1" spc="-125" dirty="0">
                <a:latin typeface="Tahoma"/>
                <a:cs typeface="Tahoma"/>
              </a:rPr>
              <a:t>Work</a:t>
            </a:r>
            <a:r>
              <a:rPr sz="2000" b="1" spc="-95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(Student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sz="2000" b="1" spc="-110" dirty="0">
                <a:latin typeface="Tahoma"/>
                <a:cs typeface="Tahoma"/>
              </a:rPr>
              <a:t>Affairs)</a:t>
            </a:r>
            <a:r>
              <a:rPr sz="2000" b="1" spc="-35" dirty="0">
                <a:latin typeface="Tahoma"/>
                <a:cs typeface="Tahoma"/>
              </a:rPr>
              <a:t> </a:t>
            </a:r>
            <a:r>
              <a:rPr sz="2000" b="1" spc="-140" dirty="0">
                <a:latin typeface="Tahoma"/>
                <a:cs typeface="Tahoma"/>
              </a:rPr>
              <a:t>fills</a:t>
            </a:r>
            <a:r>
              <a:rPr sz="2000" b="1" spc="-160" dirty="0">
                <a:latin typeface="Tahoma"/>
                <a:cs typeface="Tahoma"/>
              </a:rPr>
              <a:t> </a:t>
            </a:r>
            <a:r>
              <a:rPr sz="2000" b="1" spc="-85" dirty="0">
                <a:latin typeface="Tahoma"/>
                <a:cs typeface="Tahoma"/>
              </a:rPr>
              <a:t>out</a:t>
            </a:r>
            <a:r>
              <a:rPr sz="2000" b="1" spc="-10" dirty="0">
                <a:latin typeface="Tahoma"/>
                <a:cs typeface="Tahoma"/>
              </a:rPr>
              <a:t> </a:t>
            </a:r>
            <a:r>
              <a:rPr sz="2000" b="1" spc="-85" dirty="0">
                <a:latin typeface="Tahoma"/>
                <a:cs typeface="Tahoma"/>
              </a:rPr>
              <a:t>the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second</a:t>
            </a:r>
            <a:r>
              <a:rPr sz="2000" b="1" spc="-100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half</a:t>
            </a:r>
            <a:r>
              <a:rPr sz="2000" b="1" spc="30" dirty="0">
                <a:latin typeface="Tahoma"/>
                <a:cs typeface="Tahoma"/>
              </a:rPr>
              <a:t> </a:t>
            </a:r>
            <a:r>
              <a:rPr sz="2000" b="1" spc="-80" dirty="0">
                <a:latin typeface="Tahoma"/>
                <a:cs typeface="Tahoma"/>
              </a:rPr>
              <a:t>of</a:t>
            </a:r>
            <a:r>
              <a:rPr sz="2000" b="1" spc="-45" dirty="0">
                <a:latin typeface="Tahoma"/>
                <a:cs typeface="Tahoma"/>
              </a:rPr>
              <a:t> </a:t>
            </a:r>
            <a:r>
              <a:rPr sz="2000" b="1" spc="-155" dirty="0">
                <a:latin typeface="Tahoma"/>
                <a:cs typeface="Tahoma"/>
              </a:rPr>
              <a:t>this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form,</a:t>
            </a:r>
            <a:r>
              <a:rPr sz="2000" b="1" spc="2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entitled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"School</a:t>
            </a:r>
            <a:r>
              <a:rPr sz="2000" b="1" spc="-18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Official“.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1C55012-748C-C49D-16F0-9316B402B5B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771" y="-369332"/>
            <a:ext cx="8265706" cy="369332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2400" b="0" u="none" dirty="0"/>
              <a:t>ED form, front</a:t>
            </a:r>
          </a:p>
        </p:txBody>
      </p:sp>
      <p:pic>
        <p:nvPicPr>
          <p:cNvPr id="2" name="object 2" descr="ED form, fro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136326"/>
            <a:ext cx="4654296" cy="589940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0311" y="6144361"/>
            <a:ext cx="989520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dirty="0">
                <a:latin typeface="Tahoma"/>
                <a:cs typeface="Tahoma"/>
              </a:rPr>
              <a:t>Scan</a:t>
            </a:r>
            <a:r>
              <a:rPr sz="2350" b="1" spc="-130" dirty="0">
                <a:latin typeface="Tahoma"/>
                <a:cs typeface="Tahoma"/>
              </a:rPr>
              <a:t> </a:t>
            </a:r>
            <a:r>
              <a:rPr sz="2350" b="1" spc="55" dirty="0">
                <a:latin typeface="Tahoma"/>
                <a:cs typeface="Tahoma"/>
              </a:rPr>
              <a:t>and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send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via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email</a:t>
            </a:r>
            <a:r>
              <a:rPr sz="2350" b="1" spc="-125" dirty="0">
                <a:latin typeface="Tahoma"/>
                <a:cs typeface="Tahoma"/>
              </a:rPr>
              <a:t> </a:t>
            </a:r>
            <a:r>
              <a:rPr sz="2350" b="1" spc="-85" dirty="0">
                <a:latin typeface="Tahoma"/>
                <a:cs typeface="Tahoma"/>
              </a:rPr>
              <a:t>to</a:t>
            </a:r>
            <a:r>
              <a:rPr sz="2350" b="1" spc="-65" dirty="0">
                <a:latin typeface="Tahoma"/>
                <a:cs typeface="Tahoma"/>
              </a:rPr>
              <a:t> </a:t>
            </a:r>
            <a:r>
              <a:rPr sz="2350" b="1" spc="-110" dirty="0">
                <a:latin typeface="Tahoma"/>
                <a:cs typeface="Tahoma"/>
              </a:rPr>
              <a:t>Tiffaney</a:t>
            </a:r>
            <a:r>
              <a:rPr sz="2350" b="1" spc="-125" dirty="0">
                <a:latin typeface="Tahoma"/>
                <a:cs typeface="Tahoma"/>
              </a:rPr>
              <a:t> </a:t>
            </a:r>
            <a:r>
              <a:rPr sz="2350" b="1" spc="-25" dirty="0">
                <a:latin typeface="Tahoma"/>
                <a:cs typeface="Tahoma"/>
              </a:rPr>
              <a:t>Young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at</a:t>
            </a:r>
            <a:r>
              <a:rPr sz="2350" b="1" spc="-55" dirty="0">
                <a:latin typeface="Tahoma"/>
                <a:cs typeface="Tahoma"/>
              </a:rPr>
              <a:t> </a:t>
            </a:r>
            <a:r>
              <a:rPr sz="2350" b="1" spc="-140" dirty="0">
                <a:latin typeface="Tahoma"/>
                <a:cs typeface="Tahoma"/>
                <a:hlinkClick r:id="rId3"/>
              </a:rPr>
              <a:t>ssw-</a:t>
            </a:r>
            <a:r>
              <a:rPr sz="2350" b="1" spc="-25" dirty="0">
                <a:latin typeface="Tahoma"/>
                <a:cs typeface="Tahoma"/>
                <a:hlinkClick r:id="rId3"/>
              </a:rPr>
              <a:t>licensure@luc.edu</a:t>
            </a:r>
            <a:endParaRPr sz="2350">
              <a:latin typeface="Tahoma"/>
              <a:cs typeface="Tahoma"/>
            </a:endParaRPr>
          </a:p>
        </p:txBody>
      </p:sp>
      <p:pic>
        <p:nvPicPr>
          <p:cNvPr id="4" name="object 4" descr="Audio narratio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1294" y="5694273"/>
            <a:ext cx="610463" cy="61137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E0CBFD3-79AD-22D5-C1B9-83D83715C0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771" y="-276999"/>
            <a:ext cx="8265706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1800" b="0" u="none" dirty="0"/>
              <a:t>ED form, back</a:t>
            </a:r>
          </a:p>
        </p:txBody>
      </p:sp>
      <p:pic>
        <p:nvPicPr>
          <p:cNvPr id="2" name="object 2" descr="ED form, back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352800" y="201269"/>
            <a:ext cx="4855464" cy="5798693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710311" y="6144361"/>
            <a:ext cx="989520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dirty="0">
                <a:latin typeface="Tahoma"/>
                <a:cs typeface="Tahoma"/>
              </a:rPr>
              <a:t>Scan</a:t>
            </a:r>
            <a:r>
              <a:rPr sz="2350" b="1" spc="-130" dirty="0">
                <a:latin typeface="Tahoma"/>
                <a:cs typeface="Tahoma"/>
              </a:rPr>
              <a:t> </a:t>
            </a:r>
            <a:r>
              <a:rPr sz="2350" b="1" spc="55" dirty="0">
                <a:latin typeface="Tahoma"/>
                <a:cs typeface="Tahoma"/>
              </a:rPr>
              <a:t>and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send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via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email</a:t>
            </a:r>
            <a:r>
              <a:rPr sz="2350" b="1" spc="-125" dirty="0">
                <a:latin typeface="Tahoma"/>
                <a:cs typeface="Tahoma"/>
              </a:rPr>
              <a:t> </a:t>
            </a:r>
            <a:r>
              <a:rPr sz="2350" b="1" spc="-85" dirty="0">
                <a:latin typeface="Tahoma"/>
                <a:cs typeface="Tahoma"/>
              </a:rPr>
              <a:t>to</a:t>
            </a:r>
            <a:r>
              <a:rPr sz="2350" b="1" spc="-65" dirty="0">
                <a:latin typeface="Tahoma"/>
                <a:cs typeface="Tahoma"/>
              </a:rPr>
              <a:t> </a:t>
            </a:r>
            <a:r>
              <a:rPr sz="2350" b="1" spc="-110" dirty="0">
                <a:latin typeface="Tahoma"/>
                <a:cs typeface="Tahoma"/>
              </a:rPr>
              <a:t>Tiffaney</a:t>
            </a:r>
            <a:r>
              <a:rPr sz="2350" b="1" spc="-125" dirty="0">
                <a:latin typeface="Tahoma"/>
                <a:cs typeface="Tahoma"/>
              </a:rPr>
              <a:t> </a:t>
            </a:r>
            <a:r>
              <a:rPr sz="2350" b="1" spc="-25" dirty="0">
                <a:latin typeface="Tahoma"/>
                <a:cs typeface="Tahoma"/>
              </a:rPr>
              <a:t>Young</a:t>
            </a:r>
            <a:r>
              <a:rPr sz="2350" b="1" spc="-114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at</a:t>
            </a:r>
            <a:r>
              <a:rPr sz="2350" b="1" spc="-55" dirty="0">
                <a:latin typeface="Tahoma"/>
                <a:cs typeface="Tahoma"/>
              </a:rPr>
              <a:t> </a:t>
            </a:r>
            <a:r>
              <a:rPr sz="2350" b="1" spc="-140" dirty="0">
                <a:latin typeface="Tahoma"/>
                <a:cs typeface="Tahoma"/>
                <a:hlinkClick r:id="rId3"/>
              </a:rPr>
              <a:t>ssw-</a:t>
            </a:r>
            <a:r>
              <a:rPr sz="2350" b="1" spc="-25" dirty="0">
                <a:latin typeface="Tahoma"/>
                <a:cs typeface="Tahoma"/>
                <a:hlinkClick r:id="rId3"/>
              </a:rPr>
              <a:t>licensure@luc.edu</a:t>
            </a:r>
            <a:endParaRPr sz="2350">
              <a:latin typeface="Tahoma"/>
              <a:cs typeface="Tahoma"/>
            </a:endParaRPr>
          </a:p>
        </p:txBody>
      </p:sp>
      <p:pic>
        <p:nvPicPr>
          <p:cNvPr id="4" name="object 4" descr="Audio narration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361294" y="5694273"/>
            <a:ext cx="610463" cy="61137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329690"/>
            <a:ext cx="9761855" cy="75438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0045" marR="5080" indent="-347980">
              <a:lnSpc>
                <a:spcPct val="102299"/>
              </a:lnSpc>
              <a:spcBef>
                <a:spcPts val="60"/>
              </a:spcBef>
              <a:tabLst>
                <a:tab pos="360045" algn="l"/>
              </a:tabLst>
            </a:pPr>
            <a:r>
              <a:rPr sz="1950" b="0" u="none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b="0" u="none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350" u="none" spc="-105" dirty="0"/>
              <a:t>The</a:t>
            </a:r>
            <a:r>
              <a:rPr sz="2350" u="none" spc="-70" dirty="0"/>
              <a:t> </a:t>
            </a:r>
            <a:r>
              <a:rPr sz="2350" u="none" dirty="0"/>
              <a:t>School</a:t>
            </a:r>
            <a:r>
              <a:rPr sz="2350" u="none" spc="-50" dirty="0"/>
              <a:t> </a:t>
            </a:r>
            <a:r>
              <a:rPr sz="2350" u="none" dirty="0"/>
              <a:t>of</a:t>
            </a:r>
            <a:r>
              <a:rPr sz="2350" u="none" spc="-75" dirty="0"/>
              <a:t> </a:t>
            </a:r>
            <a:r>
              <a:rPr sz="2350" u="none" dirty="0"/>
              <a:t>Social</a:t>
            </a:r>
            <a:r>
              <a:rPr sz="2350" u="none" spc="-60" dirty="0"/>
              <a:t> </a:t>
            </a:r>
            <a:r>
              <a:rPr sz="2350" u="none" spc="-105" dirty="0"/>
              <a:t>Work</a:t>
            </a:r>
            <a:r>
              <a:rPr sz="2350" u="none" spc="-65" dirty="0"/>
              <a:t> </a:t>
            </a:r>
            <a:r>
              <a:rPr sz="2350" u="none" spc="-155" dirty="0"/>
              <a:t>will</a:t>
            </a:r>
            <a:r>
              <a:rPr sz="2350" u="none" spc="-20" dirty="0"/>
              <a:t> </a:t>
            </a:r>
            <a:r>
              <a:rPr sz="2350" u="none" dirty="0"/>
              <a:t>process</a:t>
            </a:r>
            <a:r>
              <a:rPr sz="2350" u="none" spc="-95" dirty="0"/>
              <a:t> </a:t>
            </a:r>
            <a:r>
              <a:rPr sz="2350" u="none" spc="-25" dirty="0"/>
              <a:t>your</a:t>
            </a:r>
            <a:r>
              <a:rPr sz="2350" u="none" spc="-40" dirty="0"/>
              <a:t> </a:t>
            </a:r>
            <a:r>
              <a:rPr sz="2350" u="none" spc="-30" dirty="0"/>
              <a:t>licensure</a:t>
            </a:r>
            <a:r>
              <a:rPr sz="2350" u="none" spc="-130" dirty="0"/>
              <a:t> </a:t>
            </a:r>
            <a:r>
              <a:rPr sz="2350" u="none" spc="-90" dirty="0"/>
              <a:t>form</a:t>
            </a:r>
            <a:r>
              <a:rPr sz="2350" u="none" spc="-65" dirty="0"/>
              <a:t> </a:t>
            </a:r>
            <a:r>
              <a:rPr sz="2350" u="none" spc="-75" dirty="0"/>
              <a:t>within </a:t>
            </a:r>
            <a:r>
              <a:rPr sz="2350" u="none" spc="-70" dirty="0"/>
              <a:t>30-</a:t>
            </a:r>
            <a:r>
              <a:rPr sz="2350" u="none" spc="35" dirty="0"/>
              <a:t> </a:t>
            </a:r>
            <a:r>
              <a:rPr sz="2350" u="none" spc="-140" dirty="0"/>
              <a:t>45</a:t>
            </a:r>
            <a:r>
              <a:rPr sz="2350" u="none" spc="-15" dirty="0"/>
              <a:t> </a:t>
            </a:r>
            <a:r>
              <a:rPr sz="2350" u="none" dirty="0"/>
              <a:t>days</a:t>
            </a:r>
            <a:r>
              <a:rPr sz="2350" u="none" spc="-85" dirty="0"/>
              <a:t> </a:t>
            </a:r>
            <a:r>
              <a:rPr sz="2350" u="none" spc="-70" dirty="0"/>
              <a:t>after</a:t>
            </a:r>
            <a:r>
              <a:rPr sz="2350" u="none" spc="-20" dirty="0"/>
              <a:t> </a:t>
            </a:r>
            <a:r>
              <a:rPr sz="2350" u="none" spc="-35" dirty="0"/>
              <a:t>your</a:t>
            </a:r>
            <a:r>
              <a:rPr sz="2350" u="none" spc="-25" dirty="0"/>
              <a:t> </a:t>
            </a:r>
            <a:r>
              <a:rPr sz="2350" u="none" spc="50" dirty="0"/>
              <a:t>degree</a:t>
            </a:r>
            <a:r>
              <a:rPr sz="2350" u="none" spc="-50" dirty="0"/>
              <a:t> </a:t>
            </a:r>
            <a:r>
              <a:rPr sz="2350" u="none" dirty="0"/>
              <a:t>has</a:t>
            </a:r>
            <a:r>
              <a:rPr sz="2350" u="none" spc="-85" dirty="0"/>
              <a:t> </a:t>
            </a:r>
            <a:r>
              <a:rPr sz="2350" u="none" spc="55" dirty="0"/>
              <a:t>been</a:t>
            </a:r>
            <a:r>
              <a:rPr sz="2350" u="none" spc="-40" dirty="0"/>
              <a:t> </a:t>
            </a:r>
            <a:r>
              <a:rPr sz="2350" u="none" spc="-10" dirty="0"/>
              <a:t>conferred.</a:t>
            </a:r>
            <a:endParaRPr sz="23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38200" y="2438400"/>
            <a:ext cx="9770110" cy="3089910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360045" marR="90170" indent="-347980">
              <a:lnSpc>
                <a:spcPct val="102299"/>
              </a:lnSpc>
              <a:spcBef>
                <a:spcPts val="60"/>
              </a:spcBef>
              <a:tabLst>
                <a:tab pos="360045" algn="l"/>
              </a:tabLst>
            </a:pPr>
            <a:r>
              <a:rPr sz="1950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350" b="1" dirty="0">
                <a:latin typeface="Tahoma"/>
                <a:cs typeface="Tahoma"/>
              </a:rPr>
              <a:t>Approximate</a:t>
            </a:r>
            <a:r>
              <a:rPr sz="2350" b="1" spc="-75" dirty="0">
                <a:latin typeface="Tahoma"/>
                <a:cs typeface="Tahoma"/>
              </a:rPr>
              <a:t> </a:t>
            </a:r>
            <a:r>
              <a:rPr sz="2350" b="1" spc="-45" dirty="0">
                <a:latin typeface="Tahoma"/>
                <a:cs typeface="Tahoma"/>
              </a:rPr>
              <a:t>timeframe</a:t>
            </a:r>
            <a:r>
              <a:rPr sz="2350" b="1" spc="-65" dirty="0">
                <a:latin typeface="Tahoma"/>
                <a:cs typeface="Tahoma"/>
              </a:rPr>
              <a:t> </a:t>
            </a:r>
            <a:r>
              <a:rPr sz="2350" b="1" spc="-150" dirty="0">
                <a:latin typeface="Tahoma"/>
                <a:cs typeface="Tahoma"/>
              </a:rPr>
              <a:t>is</a:t>
            </a:r>
            <a:r>
              <a:rPr sz="2350" b="1" spc="-20" dirty="0">
                <a:latin typeface="Tahoma"/>
                <a:cs typeface="Tahoma"/>
              </a:rPr>
              <a:t> July</a:t>
            </a:r>
            <a:r>
              <a:rPr sz="2350" b="1" spc="-65" dirty="0">
                <a:latin typeface="Tahoma"/>
                <a:cs typeface="Tahoma"/>
              </a:rPr>
              <a:t> </a:t>
            </a:r>
            <a:r>
              <a:rPr sz="2350" b="1" spc="-155" dirty="0">
                <a:latin typeface="Tahoma"/>
                <a:cs typeface="Tahoma"/>
              </a:rPr>
              <a:t>for</a:t>
            </a:r>
            <a:r>
              <a:rPr sz="2350" b="1" spc="-15" dirty="0">
                <a:latin typeface="Tahoma"/>
                <a:cs typeface="Tahoma"/>
              </a:rPr>
              <a:t> </a:t>
            </a:r>
            <a:r>
              <a:rPr sz="2350" b="1" spc="-60" dirty="0">
                <a:latin typeface="Tahoma"/>
                <a:cs typeface="Tahoma"/>
              </a:rPr>
              <a:t>spring</a:t>
            </a:r>
            <a:r>
              <a:rPr sz="2350" b="1" spc="-110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graduates,</a:t>
            </a:r>
            <a:r>
              <a:rPr sz="2350" b="1" spc="-65" dirty="0">
                <a:latin typeface="Tahoma"/>
                <a:cs typeface="Tahoma"/>
              </a:rPr>
              <a:t> </a:t>
            </a:r>
            <a:r>
              <a:rPr sz="2350" b="1" spc="-10" dirty="0">
                <a:latin typeface="Tahoma"/>
                <a:cs typeface="Tahoma"/>
              </a:rPr>
              <a:t>September </a:t>
            </a:r>
            <a:r>
              <a:rPr sz="2350" b="1" spc="-120" dirty="0">
                <a:latin typeface="Tahoma"/>
                <a:cs typeface="Tahoma"/>
              </a:rPr>
              <a:t>for</a:t>
            </a:r>
            <a:r>
              <a:rPr sz="2350" b="1" spc="-40" dirty="0">
                <a:latin typeface="Tahoma"/>
                <a:cs typeface="Tahoma"/>
              </a:rPr>
              <a:t> </a:t>
            </a:r>
            <a:r>
              <a:rPr sz="2350" b="1" spc="-55" dirty="0">
                <a:latin typeface="Tahoma"/>
                <a:cs typeface="Tahoma"/>
              </a:rPr>
              <a:t>summer</a:t>
            </a:r>
            <a:r>
              <a:rPr sz="2350" b="1" spc="-90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graduates</a:t>
            </a:r>
            <a:r>
              <a:rPr sz="2350" b="1" spc="-85" dirty="0">
                <a:latin typeface="Tahoma"/>
                <a:cs typeface="Tahoma"/>
              </a:rPr>
              <a:t> </a:t>
            </a:r>
            <a:r>
              <a:rPr sz="2350" b="1" spc="55" dirty="0">
                <a:latin typeface="Tahoma"/>
                <a:cs typeface="Tahoma"/>
              </a:rPr>
              <a:t>and</a:t>
            </a:r>
            <a:r>
              <a:rPr sz="2350" b="1" spc="-35" dirty="0">
                <a:latin typeface="Tahoma"/>
                <a:cs typeface="Tahoma"/>
              </a:rPr>
              <a:t> </a:t>
            </a:r>
            <a:r>
              <a:rPr sz="2350" b="1" spc="-40" dirty="0">
                <a:latin typeface="Tahoma"/>
                <a:cs typeface="Tahoma"/>
              </a:rPr>
              <a:t>February</a:t>
            </a:r>
            <a:r>
              <a:rPr sz="2350" b="1" spc="-120" dirty="0">
                <a:latin typeface="Tahoma"/>
                <a:cs typeface="Tahoma"/>
              </a:rPr>
              <a:t> for</a:t>
            </a:r>
            <a:r>
              <a:rPr sz="2350" b="1" spc="-25" dirty="0">
                <a:latin typeface="Tahoma"/>
                <a:cs typeface="Tahoma"/>
              </a:rPr>
              <a:t> </a:t>
            </a:r>
            <a:r>
              <a:rPr sz="2350" b="1" spc="-80" dirty="0">
                <a:latin typeface="Tahoma"/>
                <a:cs typeface="Tahoma"/>
              </a:rPr>
              <a:t>fall</a:t>
            </a:r>
            <a:r>
              <a:rPr sz="2350" b="1" spc="-95" dirty="0">
                <a:latin typeface="Tahoma"/>
                <a:cs typeface="Tahoma"/>
              </a:rPr>
              <a:t> </a:t>
            </a:r>
            <a:r>
              <a:rPr sz="2350" b="1" spc="-10" dirty="0">
                <a:latin typeface="Tahoma"/>
                <a:cs typeface="Tahoma"/>
              </a:rPr>
              <a:t>graduates.</a:t>
            </a:r>
            <a:endParaRPr sz="23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360045" algn="l"/>
              </a:tabLst>
            </a:pPr>
            <a:r>
              <a:rPr sz="1950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350" b="1" dirty="0">
                <a:latin typeface="Tahoma"/>
                <a:cs typeface="Tahoma"/>
              </a:rPr>
              <a:t>All</a:t>
            </a:r>
            <a:r>
              <a:rPr sz="2350" b="1" spc="-5" dirty="0">
                <a:latin typeface="Tahoma"/>
                <a:cs typeface="Tahoma"/>
              </a:rPr>
              <a:t> </a:t>
            </a:r>
            <a:r>
              <a:rPr sz="2350" b="1" spc="-45" dirty="0">
                <a:latin typeface="Tahoma"/>
                <a:cs typeface="Tahoma"/>
              </a:rPr>
              <a:t>materials</a:t>
            </a:r>
            <a:r>
              <a:rPr sz="2350" b="1" spc="-30" dirty="0">
                <a:latin typeface="Tahoma"/>
                <a:cs typeface="Tahoma"/>
              </a:rPr>
              <a:t> </a:t>
            </a:r>
            <a:r>
              <a:rPr sz="2350" b="1" spc="-110" dirty="0">
                <a:latin typeface="Tahoma"/>
                <a:cs typeface="Tahoma"/>
              </a:rPr>
              <a:t>must</a:t>
            </a:r>
            <a:r>
              <a:rPr sz="2350" b="1" dirty="0">
                <a:latin typeface="Tahoma"/>
                <a:cs typeface="Tahoma"/>
              </a:rPr>
              <a:t> </a:t>
            </a:r>
            <a:r>
              <a:rPr sz="2350" b="1" spc="100" dirty="0">
                <a:latin typeface="Tahoma"/>
                <a:cs typeface="Tahoma"/>
              </a:rPr>
              <a:t>be</a:t>
            </a:r>
            <a:r>
              <a:rPr sz="2350" b="1" spc="-7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completed</a:t>
            </a:r>
            <a:r>
              <a:rPr sz="2350" b="1" spc="145" dirty="0">
                <a:latin typeface="Tahoma"/>
                <a:cs typeface="Tahoma"/>
              </a:rPr>
              <a:t> </a:t>
            </a:r>
            <a:r>
              <a:rPr sz="2350" b="1" spc="-75" dirty="0">
                <a:latin typeface="Tahoma"/>
                <a:cs typeface="Tahoma"/>
              </a:rPr>
              <a:t>in</a:t>
            </a:r>
            <a:r>
              <a:rPr sz="2350" b="1" spc="-50" dirty="0">
                <a:latin typeface="Tahoma"/>
                <a:cs typeface="Tahoma"/>
              </a:rPr>
              <a:t> </a:t>
            </a:r>
            <a:r>
              <a:rPr sz="2350" b="1" spc="-35" dirty="0">
                <a:latin typeface="Tahoma"/>
                <a:cs typeface="Tahoma"/>
              </a:rPr>
              <a:t>BLACK </a:t>
            </a:r>
            <a:r>
              <a:rPr sz="2350" b="1" spc="-220" dirty="0">
                <a:latin typeface="Tahoma"/>
                <a:cs typeface="Tahoma"/>
              </a:rPr>
              <a:t>INK</a:t>
            </a:r>
            <a:r>
              <a:rPr sz="2350" b="1" spc="105" dirty="0">
                <a:latin typeface="Tahoma"/>
                <a:cs typeface="Tahoma"/>
              </a:rPr>
              <a:t> </a:t>
            </a:r>
            <a:r>
              <a:rPr sz="2350" b="1" spc="-10" dirty="0">
                <a:latin typeface="Tahoma"/>
                <a:cs typeface="Tahoma"/>
              </a:rPr>
              <a:t>ONLY.</a:t>
            </a:r>
            <a:endParaRPr sz="23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4050" dirty="0">
              <a:latin typeface="Tahoma"/>
              <a:cs typeface="Tahoma"/>
            </a:endParaRPr>
          </a:p>
          <a:p>
            <a:pPr marL="360045" marR="5080" indent="-347980">
              <a:lnSpc>
                <a:spcPct val="102299"/>
              </a:lnSpc>
              <a:tabLst>
                <a:tab pos="360045" algn="l"/>
              </a:tabLst>
            </a:pPr>
            <a:r>
              <a:rPr sz="1950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350" b="1" spc="-85" dirty="0">
                <a:latin typeface="Tahoma"/>
                <a:cs typeface="Tahoma"/>
              </a:rPr>
              <a:t>There</a:t>
            </a:r>
            <a:r>
              <a:rPr sz="2350" b="1" spc="-2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are</a:t>
            </a:r>
            <a:r>
              <a:rPr sz="2350" b="1" spc="-90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no</a:t>
            </a:r>
            <a:r>
              <a:rPr sz="2350" b="1" spc="-25" dirty="0">
                <a:latin typeface="Tahoma"/>
                <a:cs typeface="Tahoma"/>
              </a:rPr>
              <a:t> </a:t>
            </a:r>
            <a:r>
              <a:rPr sz="2350" b="1" spc="-80" dirty="0">
                <a:latin typeface="Tahoma"/>
                <a:cs typeface="Tahoma"/>
              </a:rPr>
              <a:t>refunds</a:t>
            </a:r>
            <a:r>
              <a:rPr sz="2350" b="1" spc="-4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on</a:t>
            </a:r>
            <a:r>
              <a:rPr sz="2350" b="1" spc="-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application</a:t>
            </a:r>
            <a:r>
              <a:rPr sz="2350" b="1" spc="-10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fees</a:t>
            </a:r>
            <a:r>
              <a:rPr sz="2350" b="1" spc="20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so</a:t>
            </a:r>
            <a:r>
              <a:rPr sz="2350" b="1" spc="-95" dirty="0">
                <a:latin typeface="Tahoma"/>
                <a:cs typeface="Tahoma"/>
              </a:rPr>
              <a:t> </a:t>
            </a:r>
            <a:r>
              <a:rPr sz="2350" b="1" spc="100" dirty="0">
                <a:latin typeface="Tahoma"/>
                <a:cs typeface="Tahoma"/>
              </a:rPr>
              <a:t>be</a:t>
            </a:r>
            <a:r>
              <a:rPr sz="2350" b="1" spc="-25" dirty="0">
                <a:latin typeface="Tahoma"/>
                <a:cs typeface="Tahoma"/>
              </a:rPr>
              <a:t> </a:t>
            </a:r>
            <a:r>
              <a:rPr sz="2350" b="1" spc="-70" dirty="0">
                <a:latin typeface="Tahoma"/>
                <a:cs typeface="Tahoma"/>
              </a:rPr>
              <a:t>sure</a:t>
            </a:r>
            <a:r>
              <a:rPr sz="2350" b="1" spc="-8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to</a:t>
            </a:r>
            <a:r>
              <a:rPr sz="2350" b="1" spc="-25" dirty="0">
                <a:latin typeface="Tahoma"/>
                <a:cs typeface="Tahoma"/>
              </a:rPr>
              <a:t> </a:t>
            </a:r>
            <a:r>
              <a:rPr sz="2350" b="1" spc="-90" dirty="0">
                <a:latin typeface="Tahoma"/>
                <a:cs typeface="Tahoma"/>
              </a:rPr>
              <a:t>submit</a:t>
            </a:r>
            <a:r>
              <a:rPr sz="2350" b="1" spc="-70" dirty="0">
                <a:latin typeface="Tahoma"/>
                <a:cs typeface="Tahoma"/>
              </a:rPr>
              <a:t> </a:t>
            </a:r>
            <a:r>
              <a:rPr sz="2350" b="1" spc="-25" dirty="0">
                <a:latin typeface="Tahoma"/>
                <a:cs typeface="Tahoma"/>
              </a:rPr>
              <a:t>all </a:t>
            </a:r>
            <a:r>
              <a:rPr sz="2350" b="1" spc="-10" dirty="0">
                <a:latin typeface="Tahoma"/>
                <a:cs typeface="Tahoma"/>
              </a:rPr>
              <a:t>paperwork</a:t>
            </a:r>
            <a:r>
              <a:rPr sz="2350" b="1" spc="-90" dirty="0">
                <a:latin typeface="Tahoma"/>
                <a:cs typeface="Tahoma"/>
              </a:rPr>
              <a:t> </a:t>
            </a:r>
            <a:r>
              <a:rPr sz="2350" b="1" spc="-10" dirty="0">
                <a:latin typeface="Tahoma"/>
                <a:cs typeface="Tahoma"/>
              </a:rPr>
              <a:t>correctly.</a:t>
            </a:r>
            <a:endParaRPr sz="23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Application for licensure form, fron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57600" y="607821"/>
            <a:ext cx="4690872" cy="607314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84374" y="228600"/>
            <a:ext cx="5023251" cy="500137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0"/>
              </a:spcBef>
            </a:pPr>
            <a:r>
              <a:rPr u="none" dirty="0"/>
              <a:t>Application</a:t>
            </a:r>
            <a:r>
              <a:rPr u="none" spc="-15" dirty="0"/>
              <a:t> </a:t>
            </a:r>
            <a:r>
              <a:rPr u="none" spc="-180" dirty="0"/>
              <a:t>for</a:t>
            </a:r>
            <a:r>
              <a:rPr u="none" spc="10" dirty="0"/>
              <a:t> </a:t>
            </a:r>
            <a:r>
              <a:rPr u="none" spc="-75" dirty="0"/>
              <a:t>Licensure</a:t>
            </a:r>
          </a:p>
        </p:txBody>
      </p:sp>
      <p:pic>
        <p:nvPicPr>
          <p:cNvPr id="4" name="object 4" descr="Audio narrati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1294" y="5708063"/>
            <a:ext cx="610463" cy="59758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341D536-C3C5-EF7E-0202-05A2C7A404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0771" y="-276999"/>
            <a:ext cx="8265706" cy="276999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sz="1800" b="0" u="none" dirty="0"/>
              <a:t>Form</a:t>
            </a:r>
          </a:p>
        </p:txBody>
      </p:sp>
      <p:pic>
        <p:nvPicPr>
          <p:cNvPr id="2" name="object 2" descr="Application for licensure form, back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962400" y="152400"/>
            <a:ext cx="4562856" cy="58544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2156777" y="6006856"/>
            <a:ext cx="7878445" cy="3879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350" b="1" spc="-165" dirty="0">
                <a:latin typeface="Tahoma"/>
                <a:cs typeface="Tahoma"/>
              </a:rPr>
              <a:t>Write</a:t>
            </a:r>
            <a:r>
              <a:rPr sz="2350" b="1" spc="-125" dirty="0">
                <a:latin typeface="Tahoma"/>
                <a:cs typeface="Tahoma"/>
              </a:rPr>
              <a:t> </a:t>
            </a:r>
            <a:r>
              <a:rPr sz="2350" b="1" spc="-75" dirty="0">
                <a:latin typeface="Tahoma"/>
                <a:cs typeface="Tahoma"/>
              </a:rPr>
              <a:t>N/A</a:t>
            </a:r>
            <a:r>
              <a:rPr sz="2350" b="1" spc="-100" dirty="0">
                <a:latin typeface="Tahoma"/>
                <a:cs typeface="Tahoma"/>
              </a:rPr>
              <a:t> </a:t>
            </a:r>
            <a:r>
              <a:rPr sz="2350" b="1" spc="-165" dirty="0">
                <a:latin typeface="Tahoma"/>
                <a:cs typeface="Tahoma"/>
              </a:rPr>
              <a:t>for</a:t>
            </a:r>
            <a:r>
              <a:rPr sz="2350" b="1" spc="-10" dirty="0">
                <a:latin typeface="Tahoma"/>
                <a:cs typeface="Tahoma"/>
              </a:rPr>
              <a:t> </a:t>
            </a:r>
            <a:r>
              <a:rPr sz="2350" b="1" spc="-155" dirty="0">
                <a:latin typeface="Tahoma"/>
                <a:cs typeface="Tahoma"/>
              </a:rPr>
              <a:t>Part</a:t>
            </a:r>
            <a:r>
              <a:rPr sz="2350" b="1" spc="-105" dirty="0">
                <a:latin typeface="Tahoma"/>
                <a:cs typeface="Tahoma"/>
              </a:rPr>
              <a:t> </a:t>
            </a:r>
            <a:r>
              <a:rPr sz="2350" b="1" spc="-170" dirty="0">
                <a:latin typeface="Tahoma"/>
                <a:cs typeface="Tahoma"/>
              </a:rPr>
              <a:t>7</a:t>
            </a:r>
            <a:r>
              <a:rPr sz="2350" b="1" spc="-8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on</a:t>
            </a:r>
            <a:r>
              <a:rPr sz="2350" b="1" spc="-45" dirty="0">
                <a:latin typeface="Tahoma"/>
                <a:cs typeface="Tahoma"/>
              </a:rPr>
              <a:t> </a:t>
            </a:r>
            <a:r>
              <a:rPr sz="2350" b="1" spc="-75" dirty="0">
                <a:latin typeface="Tahoma"/>
                <a:cs typeface="Tahoma"/>
              </a:rPr>
              <a:t>the</a:t>
            </a:r>
            <a:r>
              <a:rPr sz="2350" b="1" spc="-125" dirty="0">
                <a:latin typeface="Tahoma"/>
                <a:cs typeface="Tahoma"/>
              </a:rPr>
              <a:t> </a:t>
            </a:r>
            <a:r>
              <a:rPr sz="2350" b="1" spc="-185" dirty="0">
                <a:latin typeface="Tahoma"/>
                <a:cs typeface="Tahoma"/>
              </a:rPr>
              <a:t>4th</a:t>
            </a:r>
            <a:r>
              <a:rPr sz="2350" b="1" spc="-25" dirty="0">
                <a:latin typeface="Tahoma"/>
                <a:cs typeface="Tahoma"/>
              </a:rPr>
              <a:t> </a:t>
            </a:r>
            <a:r>
              <a:rPr sz="2350" b="1" spc="120" dirty="0">
                <a:latin typeface="Tahoma"/>
                <a:cs typeface="Tahoma"/>
              </a:rPr>
              <a:t>page</a:t>
            </a:r>
            <a:r>
              <a:rPr sz="2350" b="1" spc="-130" dirty="0">
                <a:latin typeface="Tahoma"/>
                <a:cs typeface="Tahoma"/>
              </a:rPr>
              <a:t> </a:t>
            </a:r>
            <a:r>
              <a:rPr sz="2350" b="1" spc="-20" dirty="0">
                <a:latin typeface="Tahoma"/>
                <a:cs typeface="Tahoma"/>
              </a:rPr>
              <a:t>of</a:t>
            </a:r>
            <a:r>
              <a:rPr sz="2350" b="1" spc="-5" dirty="0">
                <a:latin typeface="Tahoma"/>
                <a:cs typeface="Tahoma"/>
              </a:rPr>
              <a:t> </a:t>
            </a:r>
            <a:r>
              <a:rPr sz="2350" b="1" spc="-80" dirty="0">
                <a:latin typeface="Tahoma"/>
                <a:cs typeface="Tahoma"/>
              </a:rPr>
              <a:t>the</a:t>
            </a:r>
            <a:r>
              <a:rPr sz="2350" b="1" spc="-130" dirty="0">
                <a:latin typeface="Tahoma"/>
                <a:cs typeface="Tahoma"/>
              </a:rPr>
              <a:t> </a:t>
            </a:r>
            <a:r>
              <a:rPr sz="2350" b="1" spc="-10" dirty="0">
                <a:latin typeface="Tahoma"/>
                <a:cs typeface="Tahoma"/>
              </a:rPr>
              <a:t>application.</a:t>
            </a:r>
            <a:endParaRPr sz="2350" dirty="0">
              <a:latin typeface="Tahoma"/>
              <a:cs typeface="Tahoma"/>
            </a:endParaRPr>
          </a:p>
        </p:txBody>
      </p:sp>
      <p:pic>
        <p:nvPicPr>
          <p:cNvPr id="5" name="object 5" descr="Audio narration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361294" y="5708063"/>
            <a:ext cx="610463" cy="59758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8600" y="1905000"/>
            <a:ext cx="1950085" cy="5092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u="none" spc="275" dirty="0"/>
              <a:t>CCA</a:t>
            </a:r>
            <a:r>
              <a:rPr u="none" spc="114" dirty="0"/>
              <a:t> </a:t>
            </a:r>
            <a:r>
              <a:rPr u="none" spc="-135" dirty="0"/>
              <a:t>form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228600" y="2775826"/>
            <a:ext cx="5026025" cy="74549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360045" marR="5080" indent="-347980">
              <a:lnSpc>
                <a:spcPct val="100000"/>
              </a:lnSpc>
              <a:spcBef>
                <a:spcPts val="125"/>
              </a:spcBef>
              <a:tabLst>
                <a:tab pos="360045" algn="l"/>
              </a:tabLst>
            </a:pPr>
            <a:r>
              <a:rPr sz="1850" spc="12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85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350" b="1" spc="65" dirty="0">
                <a:latin typeface="Tahoma"/>
                <a:cs typeface="Tahoma"/>
              </a:rPr>
              <a:t>Make</a:t>
            </a:r>
            <a:r>
              <a:rPr sz="2350" b="1" spc="-95" dirty="0">
                <a:latin typeface="Tahoma"/>
                <a:cs typeface="Tahoma"/>
              </a:rPr>
              <a:t> </a:t>
            </a:r>
            <a:r>
              <a:rPr sz="2350" b="1" spc="-90" dirty="0">
                <a:latin typeface="Tahoma"/>
                <a:cs typeface="Tahoma"/>
              </a:rPr>
              <a:t>sure</a:t>
            </a:r>
            <a:r>
              <a:rPr sz="2350" b="1" spc="-155" dirty="0">
                <a:latin typeface="Tahoma"/>
                <a:cs typeface="Tahoma"/>
              </a:rPr>
              <a:t> </a:t>
            </a:r>
            <a:r>
              <a:rPr sz="2350" b="1" spc="-75" dirty="0">
                <a:latin typeface="Tahoma"/>
                <a:cs typeface="Tahoma"/>
              </a:rPr>
              <a:t>to</a:t>
            </a:r>
            <a:r>
              <a:rPr sz="2350" b="1" spc="5" dirty="0">
                <a:latin typeface="Tahoma"/>
                <a:cs typeface="Tahoma"/>
              </a:rPr>
              <a:t> </a:t>
            </a:r>
            <a:r>
              <a:rPr sz="2350" b="1" dirty="0">
                <a:latin typeface="Tahoma"/>
                <a:cs typeface="Tahoma"/>
              </a:rPr>
              <a:t>complete</a:t>
            </a:r>
            <a:r>
              <a:rPr sz="2350" b="1" spc="-155" dirty="0">
                <a:latin typeface="Tahoma"/>
                <a:cs typeface="Tahoma"/>
              </a:rPr>
              <a:t> </a:t>
            </a:r>
            <a:r>
              <a:rPr sz="2350" b="1" spc="-165" dirty="0">
                <a:latin typeface="Tahoma"/>
                <a:cs typeface="Tahoma"/>
              </a:rPr>
              <a:t>this</a:t>
            </a:r>
            <a:r>
              <a:rPr sz="2350" b="1" spc="-30" dirty="0">
                <a:latin typeface="Tahoma"/>
                <a:cs typeface="Tahoma"/>
              </a:rPr>
              <a:t> </a:t>
            </a:r>
            <a:r>
              <a:rPr sz="2350" b="1" spc="-75" dirty="0">
                <a:latin typeface="Tahoma"/>
                <a:cs typeface="Tahoma"/>
              </a:rPr>
              <a:t>form </a:t>
            </a:r>
            <a:r>
              <a:rPr sz="2350" b="1" spc="-80" dirty="0">
                <a:latin typeface="Tahoma"/>
                <a:cs typeface="Tahoma"/>
              </a:rPr>
              <a:t>in</a:t>
            </a:r>
            <a:r>
              <a:rPr sz="2350" b="1" spc="-65" dirty="0">
                <a:latin typeface="Tahoma"/>
                <a:cs typeface="Tahoma"/>
              </a:rPr>
              <a:t> </a:t>
            </a:r>
            <a:r>
              <a:rPr sz="2350" b="1" spc="-195" dirty="0">
                <a:latin typeface="Tahoma"/>
                <a:cs typeface="Tahoma"/>
              </a:rPr>
              <a:t>its</a:t>
            </a:r>
            <a:r>
              <a:rPr sz="2350" b="1" spc="-90" dirty="0">
                <a:latin typeface="Tahoma"/>
                <a:cs typeface="Tahoma"/>
              </a:rPr>
              <a:t> </a:t>
            </a:r>
            <a:r>
              <a:rPr sz="2350" b="1" spc="-10" dirty="0">
                <a:latin typeface="Tahoma"/>
                <a:cs typeface="Tahoma"/>
              </a:rPr>
              <a:t>entirety.</a:t>
            </a:r>
            <a:endParaRPr sz="2350" dirty="0">
              <a:latin typeface="Tahoma"/>
              <a:cs typeface="Tahoma"/>
            </a:endParaRPr>
          </a:p>
        </p:txBody>
      </p:sp>
      <p:pic>
        <p:nvPicPr>
          <p:cNvPr id="4" name="object 4" descr="Audio narration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69279" y="493890"/>
            <a:ext cx="4513438" cy="6073140"/>
          </a:xfrm>
          <a:prstGeom prst="rect">
            <a:avLst/>
          </a:prstGeom>
        </p:spPr>
      </p:pic>
      <p:pic>
        <p:nvPicPr>
          <p:cNvPr id="7" name="object 5" descr="Audio narration">
            <a:extLst>
              <a:ext uri="{FF2B5EF4-FFF2-40B4-BE49-F238E27FC236}">
                <a16:creationId xmlns:a16="http://schemas.microsoft.com/office/drawing/2014/main" id="{B95A62A0-0BCA-2395-9094-4BAEB337D27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0918828" y="5715000"/>
            <a:ext cx="587372" cy="59758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27251" y="1219200"/>
            <a:ext cx="10175875" cy="75501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360045" marR="5080" indent="-347980">
              <a:lnSpc>
                <a:spcPct val="102299"/>
              </a:lnSpc>
              <a:spcBef>
                <a:spcPts val="65"/>
              </a:spcBef>
              <a:tabLst>
                <a:tab pos="360045" algn="l"/>
              </a:tabLst>
            </a:pPr>
            <a:r>
              <a:rPr sz="1950" b="0" u="none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b="0" u="none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sz="2350" u="none" spc="125" dirty="0"/>
              <a:t>Once</a:t>
            </a:r>
            <a:r>
              <a:rPr sz="2350" u="none" spc="55" dirty="0"/>
              <a:t> </a:t>
            </a:r>
            <a:r>
              <a:rPr sz="2350" u="none" dirty="0"/>
              <a:t>you</a:t>
            </a:r>
            <a:r>
              <a:rPr sz="2350" u="none" spc="90" dirty="0"/>
              <a:t> </a:t>
            </a:r>
            <a:r>
              <a:rPr sz="2350" u="none" dirty="0"/>
              <a:t>have</a:t>
            </a:r>
            <a:r>
              <a:rPr sz="2350" u="none" spc="65" dirty="0"/>
              <a:t> </a:t>
            </a:r>
            <a:r>
              <a:rPr sz="2350" u="none" dirty="0"/>
              <a:t>received</a:t>
            </a:r>
            <a:r>
              <a:rPr sz="2350" u="none" spc="245" dirty="0"/>
              <a:t> </a:t>
            </a:r>
            <a:r>
              <a:rPr sz="2350" u="none" spc="-50" dirty="0"/>
              <a:t>the</a:t>
            </a:r>
            <a:r>
              <a:rPr sz="2350" u="none" spc="-10" dirty="0"/>
              <a:t> </a:t>
            </a:r>
            <a:r>
              <a:rPr sz="2350" u="none" dirty="0"/>
              <a:t>completed</a:t>
            </a:r>
            <a:r>
              <a:rPr sz="2350" u="none" spc="245" dirty="0"/>
              <a:t> </a:t>
            </a:r>
            <a:r>
              <a:rPr sz="2350" u="none" spc="-35" dirty="0"/>
              <a:t>Certification</a:t>
            </a:r>
            <a:r>
              <a:rPr sz="2350" u="none" spc="90" dirty="0"/>
              <a:t> </a:t>
            </a:r>
            <a:r>
              <a:rPr sz="2350" u="none" dirty="0"/>
              <a:t>of</a:t>
            </a:r>
            <a:r>
              <a:rPr sz="2350" u="none" spc="55" dirty="0"/>
              <a:t> </a:t>
            </a:r>
            <a:r>
              <a:rPr sz="2350" u="none" spc="-10" dirty="0"/>
              <a:t>Education </a:t>
            </a:r>
            <a:r>
              <a:rPr sz="2350" u="none" spc="-85" dirty="0"/>
              <a:t>form</a:t>
            </a:r>
            <a:r>
              <a:rPr sz="2350" u="none" spc="-100" dirty="0"/>
              <a:t> </a:t>
            </a:r>
            <a:r>
              <a:rPr sz="2350" u="none" spc="-75" dirty="0"/>
              <a:t>in</a:t>
            </a:r>
            <a:r>
              <a:rPr sz="2350" u="none" spc="-95" dirty="0"/>
              <a:t> </a:t>
            </a:r>
            <a:r>
              <a:rPr sz="2350" u="none" spc="-20" dirty="0"/>
              <a:t>the</a:t>
            </a:r>
            <a:r>
              <a:rPr sz="2350" u="none" spc="-155" dirty="0"/>
              <a:t> </a:t>
            </a:r>
            <a:r>
              <a:rPr sz="2350" u="none" dirty="0"/>
              <a:t>mail-</a:t>
            </a:r>
            <a:r>
              <a:rPr sz="2350" u="none" spc="-160" dirty="0"/>
              <a:t> </a:t>
            </a:r>
            <a:r>
              <a:rPr sz="2350" u="none" spc="-35" dirty="0"/>
              <a:t>OPEN</a:t>
            </a:r>
            <a:r>
              <a:rPr sz="2350" u="none" spc="-50" dirty="0"/>
              <a:t> </a:t>
            </a:r>
            <a:r>
              <a:rPr sz="2350" u="none" spc="-295" dirty="0"/>
              <a:t>THE</a:t>
            </a:r>
            <a:r>
              <a:rPr sz="2350" u="none" spc="20" dirty="0"/>
              <a:t> </a:t>
            </a:r>
            <a:r>
              <a:rPr sz="2350" u="none" spc="-10" dirty="0"/>
              <a:t>ENVELOPE!</a:t>
            </a:r>
            <a:endParaRPr sz="2350" dirty="0">
              <a:latin typeface="Lucida Sans Unicode"/>
              <a:cs typeface="Lucida Sans Unicod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18107" y="2251759"/>
            <a:ext cx="10153650" cy="3456304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360045" algn="l"/>
              </a:tabLst>
            </a:pPr>
            <a:r>
              <a:rPr sz="1950" b="0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b="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Please</a:t>
            </a:r>
            <a:r>
              <a:rPr spc="-50" dirty="0"/>
              <a:t> </a:t>
            </a:r>
            <a:r>
              <a:rPr spc="114" dirty="0"/>
              <a:t>add</a:t>
            </a:r>
            <a:r>
              <a:rPr spc="-35" dirty="0"/>
              <a:t> </a:t>
            </a:r>
            <a:r>
              <a:rPr spc="-20" dirty="0"/>
              <a:t>your</a:t>
            </a:r>
            <a:r>
              <a:rPr spc="-15" dirty="0"/>
              <a:t> </a:t>
            </a:r>
            <a:r>
              <a:rPr dirty="0"/>
              <a:t>social</a:t>
            </a:r>
            <a:r>
              <a:rPr spc="-95" dirty="0"/>
              <a:t> </a:t>
            </a:r>
            <a:r>
              <a:rPr spc="-40" dirty="0"/>
              <a:t>security</a:t>
            </a:r>
            <a:r>
              <a:rPr spc="-50" dirty="0"/>
              <a:t> </a:t>
            </a:r>
            <a:r>
              <a:rPr spc="-20" dirty="0"/>
              <a:t>number</a:t>
            </a:r>
            <a:r>
              <a:rPr spc="-80" dirty="0"/>
              <a:t> </a:t>
            </a:r>
            <a:r>
              <a:rPr spc="55" dirty="0"/>
              <a:t>and</a:t>
            </a:r>
            <a:r>
              <a:rPr spc="-30" dirty="0"/>
              <a:t> </a:t>
            </a:r>
            <a:r>
              <a:rPr spc="-20" dirty="0"/>
              <a:t>the</a:t>
            </a:r>
            <a:r>
              <a:rPr spc="-50" dirty="0"/>
              <a:t> </a:t>
            </a:r>
            <a:r>
              <a:rPr spc="-70" dirty="0"/>
              <a:t>current</a:t>
            </a:r>
            <a:r>
              <a:rPr spc="-100" dirty="0"/>
              <a:t> </a:t>
            </a:r>
            <a:r>
              <a:rPr spc="-10" dirty="0"/>
              <a:t>date.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4050" dirty="0"/>
          </a:p>
          <a:p>
            <a:pPr marL="12700">
              <a:lnSpc>
                <a:spcPct val="100000"/>
              </a:lnSpc>
              <a:tabLst>
                <a:tab pos="360045" algn="l"/>
              </a:tabLst>
            </a:pPr>
            <a:r>
              <a:rPr sz="1950" b="0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b="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Compile</a:t>
            </a:r>
            <a:r>
              <a:rPr spc="35" dirty="0"/>
              <a:t> </a:t>
            </a:r>
            <a:r>
              <a:rPr dirty="0"/>
              <a:t>all</a:t>
            </a:r>
            <a:r>
              <a:rPr spc="60" dirty="0"/>
              <a:t> </a:t>
            </a:r>
            <a:r>
              <a:rPr spc="-50" dirty="0"/>
              <a:t>your</a:t>
            </a:r>
            <a:r>
              <a:rPr spc="15" dirty="0"/>
              <a:t> </a:t>
            </a:r>
            <a:r>
              <a:rPr spc="-10" dirty="0"/>
              <a:t>materials.</a:t>
            </a:r>
            <a:endParaRPr sz="195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4050" dirty="0"/>
          </a:p>
          <a:p>
            <a:pPr marL="360045" marR="5080" indent="-347980">
              <a:lnSpc>
                <a:spcPct val="102299"/>
              </a:lnSpc>
              <a:spcBef>
                <a:spcPts val="5"/>
              </a:spcBef>
              <a:tabLst>
                <a:tab pos="360045" algn="l"/>
              </a:tabLst>
            </a:pPr>
            <a:r>
              <a:rPr sz="1950" b="0" spc="105" dirty="0">
                <a:solidFill>
                  <a:srgbClr val="89D0D5"/>
                </a:solidFill>
                <a:latin typeface="Lucida Sans Unicode"/>
                <a:cs typeface="Lucida Sans Unicode"/>
              </a:rPr>
              <a:t>▶</a:t>
            </a:r>
            <a:r>
              <a:rPr sz="1950" b="0" dirty="0">
                <a:solidFill>
                  <a:srgbClr val="89D0D5"/>
                </a:solidFill>
                <a:latin typeface="Lucida Sans Unicode"/>
                <a:cs typeface="Lucida Sans Unicode"/>
              </a:rPr>
              <a:t>	</a:t>
            </a:r>
            <a:r>
              <a:rPr dirty="0"/>
              <a:t>Application,</a:t>
            </a:r>
            <a:r>
              <a:rPr spc="-20" dirty="0"/>
              <a:t> </a:t>
            </a:r>
            <a:r>
              <a:rPr spc="245" dirty="0"/>
              <a:t>CCA</a:t>
            </a:r>
            <a:r>
              <a:rPr spc="-85" dirty="0"/>
              <a:t> </a:t>
            </a:r>
            <a:r>
              <a:rPr spc="-90" dirty="0"/>
              <a:t>form</a:t>
            </a:r>
            <a:r>
              <a:rPr spc="-65" dirty="0"/>
              <a:t> </a:t>
            </a:r>
            <a:r>
              <a:rPr spc="55" dirty="0"/>
              <a:t>and</a:t>
            </a:r>
            <a:r>
              <a:rPr spc="-50" dirty="0"/>
              <a:t> </a:t>
            </a:r>
            <a:r>
              <a:rPr spc="-40" dirty="0"/>
              <a:t>Certification</a:t>
            </a:r>
            <a:r>
              <a:rPr spc="-55" dirty="0"/>
              <a:t> </a:t>
            </a:r>
            <a:r>
              <a:rPr dirty="0"/>
              <a:t>of</a:t>
            </a:r>
            <a:r>
              <a:rPr spc="-75" dirty="0"/>
              <a:t> </a:t>
            </a:r>
            <a:r>
              <a:rPr dirty="0"/>
              <a:t>Education</a:t>
            </a:r>
            <a:r>
              <a:rPr spc="15" dirty="0"/>
              <a:t> </a:t>
            </a:r>
            <a:r>
              <a:rPr spc="-70" dirty="0"/>
              <a:t>form-</a:t>
            </a:r>
            <a:r>
              <a:rPr spc="-60" dirty="0"/>
              <a:t> </a:t>
            </a:r>
            <a:r>
              <a:rPr spc="-20" dirty="0"/>
              <a:t>mail them</a:t>
            </a:r>
            <a:r>
              <a:rPr spc="-155" dirty="0"/>
              <a:t> </a:t>
            </a:r>
            <a:r>
              <a:rPr spc="-10" dirty="0"/>
              <a:t>to</a:t>
            </a:r>
            <a:r>
              <a:rPr spc="-160" dirty="0"/>
              <a:t> </a:t>
            </a:r>
            <a:r>
              <a:rPr spc="-20" dirty="0"/>
              <a:t>the</a:t>
            </a:r>
            <a:r>
              <a:rPr spc="-140" dirty="0"/>
              <a:t> </a:t>
            </a:r>
            <a:r>
              <a:rPr spc="-160" dirty="0"/>
              <a:t>Illinois</a:t>
            </a:r>
            <a:r>
              <a:rPr spc="-10" dirty="0"/>
              <a:t> </a:t>
            </a:r>
            <a:r>
              <a:rPr spc="-30" dirty="0"/>
              <a:t>Department</a:t>
            </a:r>
            <a:r>
              <a:rPr spc="-45" dirty="0"/>
              <a:t> </a:t>
            </a:r>
            <a:r>
              <a:rPr dirty="0"/>
              <a:t>of</a:t>
            </a:r>
            <a:r>
              <a:rPr spc="-114" dirty="0"/>
              <a:t> </a:t>
            </a:r>
            <a:r>
              <a:rPr spc="-75" dirty="0"/>
              <a:t>Professional</a:t>
            </a:r>
            <a:r>
              <a:rPr spc="-95" dirty="0"/>
              <a:t> </a:t>
            </a:r>
            <a:r>
              <a:rPr spc="-50" dirty="0"/>
              <a:t>Regulation</a:t>
            </a:r>
            <a:r>
              <a:rPr spc="-95" dirty="0"/>
              <a:t> </a:t>
            </a:r>
            <a:r>
              <a:rPr spc="-65" dirty="0"/>
              <a:t>(IDFPR). </a:t>
            </a:r>
            <a:r>
              <a:rPr spc="-105" dirty="0"/>
              <a:t>The</a:t>
            </a:r>
            <a:r>
              <a:rPr spc="-60" dirty="0"/>
              <a:t> </a:t>
            </a:r>
            <a:r>
              <a:rPr dirty="0"/>
              <a:t>address</a:t>
            </a:r>
            <a:r>
              <a:rPr spc="-114" dirty="0"/>
              <a:t> </a:t>
            </a:r>
            <a:r>
              <a:rPr spc="-150" dirty="0"/>
              <a:t>is</a:t>
            </a:r>
            <a:r>
              <a:rPr spc="-20" dirty="0"/>
              <a:t> </a:t>
            </a:r>
            <a:r>
              <a:rPr dirty="0"/>
              <a:t>included</a:t>
            </a:r>
            <a:r>
              <a:rPr spc="5" dirty="0"/>
              <a:t> </a:t>
            </a:r>
            <a:r>
              <a:rPr spc="-20" dirty="0"/>
              <a:t>in</a:t>
            </a:r>
            <a:r>
              <a:rPr dirty="0"/>
              <a:t> </a:t>
            </a:r>
            <a:r>
              <a:rPr spc="-50" dirty="0"/>
              <a:t>your</a:t>
            </a:r>
            <a:r>
              <a:rPr spc="-55" dirty="0"/>
              <a:t> </a:t>
            </a:r>
            <a:r>
              <a:rPr spc="50" dirty="0"/>
              <a:t>packet</a:t>
            </a:r>
            <a:r>
              <a:rPr spc="70" dirty="0"/>
              <a:t> </a:t>
            </a:r>
            <a:r>
              <a:rPr dirty="0"/>
              <a:t>as</a:t>
            </a:r>
            <a:r>
              <a:rPr spc="-50" dirty="0"/>
              <a:t> </a:t>
            </a:r>
            <a:r>
              <a:rPr spc="-70" dirty="0"/>
              <a:t>well</a:t>
            </a:r>
            <a:r>
              <a:rPr spc="-10" dirty="0"/>
              <a:t> </a:t>
            </a:r>
            <a:r>
              <a:rPr dirty="0"/>
              <a:t>as</a:t>
            </a:r>
            <a:r>
              <a:rPr spc="-45" dirty="0"/>
              <a:t> </a:t>
            </a:r>
            <a:r>
              <a:rPr spc="-20" dirty="0"/>
              <a:t>in</a:t>
            </a:r>
            <a:r>
              <a:rPr dirty="0"/>
              <a:t> </a:t>
            </a:r>
            <a:r>
              <a:rPr spc="-50" dirty="0"/>
              <a:t>the</a:t>
            </a:r>
            <a:r>
              <a:rPr spc="-90" dirty="0"/>
              <a:t> </a:t>
            </a:r>
            <a:r>
              <a:rPr dirty="0"/>
              <a:t>memo</a:t>
            </a:r>
            <a:r>
              <a:rPr spc="50" dirty="0"/>
              <a:t> </a:t>
            </a:r>
            <a:r>
              <a:rPr spc="-20" dirty="0"/>
              <a:t>that </a:t>
            </a:r>
            <a:r>
              <a:rPr dirty="0"/>
              <a:t>you</a:t>
            </a:r>
            <a:r>
              <a:rPr spc="15" dirty="0"/>
              <a:t> </a:t>
            </a:r>
            <a:r>
              <a:rPr spc="-150" dirty="0"/>
              <a:t>will</a:t>
            </a:r>
            <a:r>
              <a:rPr spc="15" dirty="0"/>
              <a:t> </a:t>
            </a:r>
            <a:r>
              <a:rPr dirty="0"/>
              <a:t>receive</a:t>
            </a:r>
            <a:r>
              <a:rPr spc="70" dirty="0"/>
              <a:t> </a:t>
            </a:r>
            <a:r>
              <a:rPr spc="-75" dirty="0"/>
              <a:t>in</a:t>
            </a:r>
            <a:r>
              <a:rPr spc="-35" dirty="0"/>
              <a:t> </a:t>
            </a:r>
            <a:r>
              <a:rPr spc="-20" dirty="0"/>
              <a:t>the</a:t>
            </a:r>
            <a:r>
              <a:rPr spc="5" dirty="0"/>
              <a:t> </a:t>
            </a:r>
            <a:r>
              <a:rPr spc="-10" dirty="0"/>
              <a:t>mail.</a:t>
            </a:r>
            <a:endParaRPr sz="195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459</Words>
  <Application>Microsoft Office PowerPoint</Application>
  <PresentationFormat>Widescreen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Calibri</vt:lpstr>
      <vt:lpstr>Lucida Sans Unicode</vt:lpstr>
      <vt:lpstr>Tahoma</vt:lpstr>
      <vt:lpstr>Trebuchet MS</vt:lpstr>
      <vt:lpstr>Office Theme</vt:lpstr>
      <vt:lpstr>ILLINOIS LSW APPLICATION INSTRUCTIONS AND INFORMATION</vt:lpstr>
      <vt:lpstr>LSW Required Materials</vt:lpstr>
      <vt:lpstr>ED form, front</vt:lpstr>
      <vt:lpstr>ED form, back</vt:lpstr>
      <vt:lpstr>▶ The School of Social Work will process your licensure form within 30- 45 days after your degree has been conferred.</vt:lpstr>
      <vt:lpstr>Application for Licensure</vt:lpstr>
      <vt:lpstr>Form</vt:lpstr>
      <vt:lpstr>CCA form</vt:lpstr>
      <vt:lpstr>▶ Once you have received the completed Certification of Education form in the mail- OPEN THE ENVELOPE!</vt:lpstr>
      <vt:lpstr>LUC Contact Information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ILLINOIS LSW APPLICATION INSTRUCTIONS AND INFORMATION</dc:title>
  <dc:creator>Unknown User</dc:creator>
  <cp:lastModifiedBy>Wolfe, Maria</cp:lastModifiedBy>
  <cp:revision>2</cp:revision>
  <dcterms:created xsi:type="dcterms:W3CDTF">2022-11-02T20:45:55Z</dcterms:created>
  <dcterms:modified xsi:type="dcterms:W3CDTF">2022-11-02T21:13:20Z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2022-11-02T00:00:00Z</vt:filetime>
  </property>
  <property fmtid="{D5CDD505-2E9C-101B-9397-08002B2CF9AE}" pid="3" name="LastSaved">
    <vt:filetime>2022-11-02T00:00:00Z</vt:filetime>
  </property>
</Properties>
</file>